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424" r:id="rId3"/>
    <p:sldId id="353" r:id="rId4"/>
    <p:sldId id="452" r:id="rId5"/>
    <p:sldId id="453" r:id="rId6"/>
    <p:sldId id="454" r:id="rId7"/>
    <p:sldId id="455" r:id="rId8"/>
    <p:sldId id="456" r:id="rId9"/>
    <p:sldId id="359" r:id="rId10"/>
    <p:sldId id="425" r:id="rId11"/>
    <p:sldId id="352" r:id="rId12"/>
    <p:sldId id="457" r:id="rId13"/>
    <p:sldId id="469" r:id="rId14"/>
    <p:sldId id="396" r:id="rId15"/>
    <p:sldId id="463" r:id="rId16"/>
    <p:sldId id="397" r:id="rId17"/>
    <p:sldId id="479" r:id="rId18"/>
    <p:sldId id="459" r:id="rId19"/>
    <p:sldId id="394" r:id="rId20"/>
    <p:sldId id="460" r:id="rId21"/>
    <p:sldId id="462" r:id="rId22"/>
    <p:sldId id="398" r:id="rId23"/>
    <p:sldId id="464" r:id="rId24"/>
    <p:sldId id="403" r:id="rId25"/>
    <p:sldId id="473" r:id="rId26"/>
    <p:sldId id="465" r:id="rId27"/>
    <p:sldId id="466" r:id="rId28"/>
    <p:sldId id="467" r:id="rId29"/>
    <p:sldId id="399" r:id="rId30"/>
    <p:sldId id="400" r:id="rId31"/>
    <p:sldId id="468" r:id="rId32"/>
    <p:sldId id="470" r:id="rId33"/>
    <p:sldId id="471" r:id="rId34"/>
    <p:sldId id="472" r:id="rId35"/>
    <p:sldId id="474" r:id="rId36"/>
    <p:sldId id="358" r:id="rId37"/>
    <p:sldId id="475" r:id="rId38"/>
    <p:sldId id="404" r:id="rId39"/>
    <p:sldId id="476" r:id="rId40"/>
    <p:sldId id="426" r:id="rId41"/>
    <p:sldId id="369" r:id="rId42"/>
    <p:sldId id="477" r:id="rId43"/>
    <p:sldId id="392" r:id="rId44"/>
    <p:sldId id="401" r:id="rId45"/>
    <p:sldId id="478" r:id="rId46"/>
    <p:sldId id="361" r:id="rId47"/>
    <p:sldId id="370" r:id="rId48"/>
    <p:sldId id="371" r:id="rId49"/>
    <p:sldId id="372" r:id="rId50"/>
    <p:sldId id="373" r:id="rId51"/>
    <p:sldId id="380" r:id="rId52"/>
    <p:sldId id="374" r:id="rId53"/>
    <p:sldId id="375" r:id="rId54"/>
    <p:sldId id="376" r:id="rId55"/>
    <p:sldId id="377" r:id="rId56"/>
    <p:sldId id="384" r:id="rId57"/>
    <p:sldId id="385" r:id="rId58"/>
    <p:sldId id="386" r:id="rId59"/>
    <p:sldId id="383" r:id="rId60"/>
    <p:sldId id="387" r:id="rId61"/>
    <p:sldId id="427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423" r:id="rId80"/>
    <p:sldId id="270" r:id="rId81"/>
    <p:sldId id="272" r:id="rId82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1" autoAdjust="0"/>
    <p:restoredTop sz="99821" autoAdjust="0"/>
  </p:normalViewPr>
  <p:slideViewPr>
    <p:cSldViewPr showGuides="1">
      <p:cViewPr>
        <p:scale>
          <a:sx n="70" d="100"/>
          <a:sy n="70" d="100"/>
        </p:scale>
        <p:origin x="-1290" y="-174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93910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70125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37</a:t>
            </a:fld>
            <a:endParaRPr lang="mk-M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38</a:t>
            </a:fld>
            <a:endParaRPr lang="mk-M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39</a:t>
            </a:fld>
            <a:endParaRPr lang="mk-M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40</a:t>
            </a:fld>
            <a:endParaRPr lang="mk-M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41</a:t>
            </a:fld>
            <a:endParaRPr lang="mk-M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42</a:t>
            </a:fld>
            <a:endParaRPr lang="mk-M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43</a:t>
            </a:fld>
            <a:endParaRPr lang="mk-M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44</a:t>
            </a:fld>
            <a:endParaRPr lang="mk-M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45</a:t>
            </a:fld>
            <a:endParaRPr lang="mk-M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46</a:t>
            </a:fld>
            <a:endParaRPr lang="mk-M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47</a:t>
            </a:fld>
            <a:endParaRPr lang="mk-M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48</a:t>
            </a:fld>
            <a:endParaRPr lang="mk-M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49</a:t>
            </a:fld>
            <a:endParaRPr lang="mk-M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50</a:t>
            </a:fld>
            <a:endParaRPr lang="mk-M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51</a:t>
            </a:fld>
            <a:endParaRPr lang="mk-MK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52</a:t>
            </a:fld>
            <a:endParaRPr lang="mk-MK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53</a:t>
            </a:fld>
            <a:endParaRPr lang="mk-MK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54</a:t>
            </a:fld>
            <a:endParaRPr lang="mk-MK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55</a:t>
            </a:fld>
            <a:endParaRPr lang="mk-MK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56</a:t>
            </a:fld>
            <a:endParaRPr lang="mk-MK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57</a:t>
            </a:fld>
            <a:endParaRPr lang="mk-MK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58</a:t>
            </a:fld>
            <a:endParaRPr lang="mk-MK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59</a:t>
            </a:fld>
            <a:endParaRPr lang="mk-M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60</a:t>
            </a:fld>
            <a:endParaRPr lang="mk-MK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61</a:t>
            </a:fld>
            <a:endParaRPr lang="mk-MK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62</a:t>
            </a:fld>
            <a:endParaRPr lang="mk-MK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63</a:t>
            </a:fld>
            <a:endParaRPr lang="mk-MK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64</a:t>
            </a:fld>
            <a:endParaRPr lang="mk-MK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65</a:t>
            </a:fld>
            <a:endParaRPr lang="mk-MK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66</a:t>
            </a:fld>
            <a:endParaRPr lang="mk-MK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67</a:t>
            </a:fld>
            <a:endParaRPr lang="mk-MK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68</a:t>
            </a:fld>
            <a:endParaRPr lang="mk-MK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69</a:t>
            </a:fld>
            <a:endParaRPr lang="mk-M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70</a:t>
            </a:fld>
            <a:endParaRPr lang="mk-MK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71</a:t>
            </a:fld>
            <a:endParaRPr lang="mk-MK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72</a:t>
            </a:fld>
            <a:endParaRPr lang="mk-MK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73</a:t>
            </a:fld>
            <a:endParaRPr lang="mk-MK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74</a:t>
            </a:fld>
            <a:endParaRPr lang="mk-MK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75</a:t>
            </a:fld>
            <a:endParaRPr lang="mk-MK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76</a:t>
            </a:fld>
            <a:endParaRPr lang="mk-MK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77</a:t>
            </a:fld>
            <a:endParaRPr lang="mk-MK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78</a:t>
            </a:fld>
            <a:endParaRPr lang="mk-MK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79</a:t>
            </a:fld>
            <a:endParaRPr lang="mk-M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80</a:t>
            </a:fld>
            <a:endParaRPr lang="mk-MK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81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24.9.2015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71278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Лекция </a:t>
            </a:r>
            <a:r>
              <a:rPr lang="ru-RU" sz="2000" b="1" dirty="0">
                <a:solidFill>
                  <a:schemeClr val="bg1"/>
                </a:solidFill>
                <a:latin typeface="Sansation" pitchFamily="2" charset="0"/>
              </a:rPr>
              <a:t>4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. 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Внутреннее устройство ПК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 smtClean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74829" y="2978940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ФОРМ-ФАКТОР МАТЕРИНСКОЙ ПЛАТЫ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69544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Форм-фактор материнской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 descr="Motherboards_form_factors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7288"/>
            <a:ext cx="6110296" cy="5097732"/>
          </a:xfrm>
          <a:prstGeom prst="rect">
            <a:avLst/>
          </a:prstGeom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22488" y="2886072"/>
            <a:ext cx="4492928" cy="1785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Форм-фактор материнской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424" y="1305342"/>
            <a:ext cx="864115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Форм-фактор материнской платы </a:t>
            </a:r>
            <a:r>
              <a:rPr lang="ru-RU" sz="1600" b="1" dirty="0"/>
              <a:t>— стандарт, определяющий размеры материнской платы для ПК, места ее крепления к корпусу; расположение на ней интерфейсов шин, портов ввода/вывода, сокета центрального процессора и слотов для оперативной памяти, а также тип разъема для подключения блока питания.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/>
              <a:t>последних версиях форм-фактора определяются и требования и </a:t>
            </a:r>
            <a:r>
              <a:rPr lang="ru-RU" sz="1600" b="1" dirty="0">
                <a:solidFill>
                  <a:srgbClr val="C00000"/>
                </a:solidFill>
              </a:rPr>
              <a:t>к системе охлаждения компьютера</a:t>
            </a:r>
            <a:r>
              <a:rPr lang="ru-RU" sz="1600" b="1" dirty="0"/>
              <a:t>. При выборе комплектующих для ПК необходимо помнить, что </a:t>
            </a:r>
            <a:r>
              <a:rPr lang="ru-RU" sz="1600" b="1" dirty="0">
                <a:solidFill>
                  <a:srgbClr val="C00000"/>
                </a:solidFill>
              </a:rPr>
              <a:t>корпус компьютера</a:t>
            </a:r>
            <a:r>
              <a:rPr lang="ru-RU" sz="1600" b="1" dirty="0"/>
              <a:t> должен поддерживать </a:t>
            </a:r>
            <a:r>
              <a:rPr lang="ru-RU" sz="1600" b="1" dirty="0">
                <a:solidFill>
                  <a:srgbClr val="C00000"/>
                </a:solidFill>
              </a:rPr>
              <a:t>форм-фактор материнской платы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r>
              <a:rPr lang="ru-RU" sz="1600" b="1" dirty="0"/>
              <a:t>Современные стандарты: </a:t>
            </a:r>
            <a:r>
              <a:rPr lang="ru-RU" sz="1600" b="1" dirty="0">
                <a:solidFill>
                  <a:srgbClr val="C00000"/>
                </a:solidFill>
              </a:rPr>
              <a:t>АТХ; </a:t>
            </a:r>
            <a:r>
              <a:rPr lang="en-US" sz="1600" b="1" dirty="0" err="1">
                <a:solidFill>
                  <a:srgbClr val="C00000"/>
                </a:solidFill>
              </a:rPr>
              <a:t>microATX</a:t>
            </a:r>
            <a:r>
              <a:rPr lang="en-US" sz="1600" b="1" dirty="0">
                <a:solidFill>
                  <a:srgbClr val="C00000"/>
                </a:solidFill>
              </a:rPr>
              <a:t>; Flex-</a:t>
            </a:r>
            <a:r>
              <a:rPr lang="ru-RU" sz="1600" b="1" dirty="0">
                <a:solidFill>
                  <a:srgbClr val="C00000"/>
                </a:solidFill>
              </a:rPr>
              <a:t>АТХ; </a:t>
            </a:r>
            <a:r>
              <a:rPr lang="en-US" sz="1600" b="1" dirty="0">
                <a:solidFill>
                  <a:srgbClr val="C00000"/>
                </a:solidFill>
              </a:rPr>
              <a:t>NLX; WTX, CEB</a:t>
            </a:r>
            <a:r>
              <a:rPr lang="en-US" sz="1600" b="1" dirty="0" smtClean="0">
                <a:solidFill>
                  <a:srgbClr val="C00000"/>
                </a:solidFill>
              </a:rPr>
              <a:t>.</a:t>
            </a:r>
            <a:endParaRPr lang="ru-RU" sz="1600" b="1" dirty="0" smtClean="0">
              <a:solidFill>
                <a:srgbClr val="C00000"/>
              </a:solidFill>
            </a:endParaRPr>
          </a:p>
          <a:p>
            <a:endParaRPr lang="en-US" sz="1600" b="1" dirty="0"/>
          </a:p>
          <a:p>
            <a:r>
              <a:rPr lang="ru-RU" sz="1600" b="1" dirty="0"/>
              <a:t>Внедряемые стандарты: </a:t>
            </a:r>
            <a:r>
              <a:rPr lang="en-US" sz="1600" b="1" dirty="0">
                <a:solidFill>
                  <a:srgbClr val="C00000"/>
                </a:solidFill>
              </a:rPr>
              <a:t>Mini-ITX </a:t>
            </a:r>
            <a:r>
              <a:rPr lang="ru-RU" sz="1600" b="1" dirty="0">
                <a:solidFill>
                  <a:srgbClr val="C00000"/>
                </a:solidFill>
              </a:rPr>
              <a:t>и </a:t>
            </a:r>
            <a:r>
              <a:rPr lang="en-US" sz="1600" b="1" dirty="0">
                <a:solidFill>
                  <a:srgbClr val="C00000"/>
                </a:solidFill>
              </a:rPr>
              <a:t>Nano-ITX; Pico-ITX; BTX, </a:t>
            </a:r>
            <a:r>
              <a:rPr lang="en-US" sz="1600" b="1" dirty="0" err="1">
                <a:solidFill>
                  <a:srgbClr val="C00000"/>
                </a:solidFill>
              </a:rPr>
              <a:t>MicroBTX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>
                <a:solidFill>
                  <a:srgbClr val="C00000"/>
                </a:solidFill>
              </a:rPr>
              <a:t>и </a:t>
            </a:r>
            <a:r>
              <a:rPr lang="en-US" sz="1600" b="1" dirty="0" err="1">
                <a:solidFill>
                  <a:srgbClr val="C00000"/>
                </a:solidFill>
              </a:rPr>
              <a:t>PicoBTX</a:t>
            </a:r>
            <a:endParaRPr lang="en-US" sz="1600" b="1" dirty="0">
              <a:solidFill>
                <a:srgbClr val="C00000"/>
              </a:solidFill>
            </a:endParaRP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23640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74829" y="2978940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BIOS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82671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BIOS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40481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91024" y="1347776"/>
            <a:ext cx="4071960" cy="305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BIOS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61772" y="1358724"/>
            <a:ext cx="60121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BIOS (Basic </a:t>
            </a:r>
            <a:r>
              <a:rPr lang="ru-RU" sz="1600" b="1" dirty="0" err="1">
                <a:solidFill>
                  <a:srgbClr val="C00000"/>
                </a:solidFill>
              </a:rPr>
              <a:t>Input-output</a:t>
            </a:r>
            <a:r>
              <a:rPr lang="ru-RU" sz="1600" b="1" dirty="0">
                <a:solidFill>
                  <a:srgbClr val="C00000"/>
                </a:solidFill>
              </a:rPr>
              <a:t> System — базовая система ввода-вывода)</a:t>
            </a:r>
            <a:r>
              <a:rPr lang="ru-RU" sz="1600" b="1" dirty="0"/>
              <a:t> — микросхема, которая отвечает за выполнение базовых функций и самопроверку системы каждый раз во время ее запуска.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Современные </a:t>
            </a:r>
            <a:r>
              <a:rPr lang="ru-RU" sz="1600" b="1" dirty="0"/>
              <a:t>материнские платы обычно оборудуются двумя микросхемами BIOS, вторая содержит информацию первой основной и служит для ее восстановления в случае непредвиденного сбоя, например, при неудачной прошивке.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24" y="1358724"/>
            <a:ext cx="23812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9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BIOS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434" name="Picture 2" descr="http://www-personal.umich.edu/%7Ecsev/citoolkit/content/nt/01-nt4bios/010cmos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88" y="1347776"/>
            <a:ext cx="4752976" cy="3036412"/>
          </a:xfrm>
          <a:prstGeom prst="rect">
            <a:avLst/>
          </a:prstGeom>
          <a:noFill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79314" y="3429000"/>
            <a:ext cx="4217086" cy="2805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4440" y="1347776"/>
            <a:ext cx="2624152" cy="196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Задание 1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58724"/>
            <a:ext cx="8844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Задание 1</a:t>
            </a:r>
          </a:p>
          <a:p>
            <a:pPr algn="just"/>
            <a:r>
              <a:rPr lang="ru-RU" sz="1600" b="1" dirty="0" smtClean="0"/>
              <a:t>Какие настройки </a:t>
            </a:r>
            <a:r>
              <a:rPr lang="en-US" sz="1600" b="1" dirty="0" smtClean="0"/>
              <a:t>BIOS </a:t>
            </a:r>
            <a:r>
              <a:rPr lang="ru-RU" sz="1600" b="1" dirty="0" smtClean="0"/>
              <a:t>доступны пользователю в современных ПК?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22676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74829" y="2978940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СОКЕТ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6939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Сокет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8" y="1358724"/>
            <a:ext cx="3361456" cy="360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691892" y="1358724"/>
            <a:ext cx="52906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Сокет</a:t>
            </a:r>
            <a:r>
              <a:rPr lang="ru-RU" sz="1600" b="1" dirty="0"/>
              <a:t> – разъем на материнской плате для подключения центрального процессора.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Чипсет </a:t>
            </a:r>
            <a:r>
              <a:rPr lang="ru-RU" sz="1600" b="1" dirty="0"/>
              <a:t>и формат разъема микропроцессора определяют, какой тип процессоров может быть установлен в данную материнскую плату.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Для </a:t>
            </a:r>
            <a:r>
              <a:rPr lang="ru-RU" sz="1600" b="1" dirty="0"/>
              <a:t>процессоров разных производителей требуются разные сокеты.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Для </a:t>
            </a:r>
            <a:r>
              <a:rPr lang="ru-RU" sz="1600" b="1" dirty="0"/>
              <a:t>нынешних процессоров компании </a:t>
            </a:r>
            <a:r>
              <a:rPr lang="ru-RU" sz="1600" b="1" dirty="0" err="1"/>
              <a:t>Intel</a:t>
            </a:r>
            <a:r>
              <a:rPr lang="ru-RU" sz="1600" b="1" dirty="0"/>
              <a:t> требуются системные платы с сокетами </a:t>
            </a:r>
            <a:r>
              <a:rPr lang="ru-RU" sz="1600" b="1" dirty="0">
                <a:solidFill>
                  <a:srgbClr val="C00000"/>
                </a:solidFill>
              </a:rPr>
              <a:t>"LGA775" </a:t>
            </a:r>
            <a:r>
              <a:rPr lang="ru-RU" sz="1600" b="1" dirty="0"/>
              <a:t>(</a:t>
            </a:r>
            <a:r>
              <a:rPr lang="ru-RU" sz="1600" b="1" dirty="0" err="1"/>
              <a:t>Land</a:t>
            </a:r>
            <a:r>
              <a:rPr lang="ru-RU" sz="1600" b="1" dirty="0"/>
              <a:t> </a:t>
            </a:r>
            <a:r>
              <a:rPr lang="ru-RU" sz="1600" b="1" dirty="0" err="1"/>
              <a:t>Grid</a:t>
            </a:r>
            <a:r>
              <a:rPr lang="ru-RU" sz="1600" b="1" dirty="0"/>
              <a:t> </a:t>
            </a:r>
            <a:r>
              <a:rPr lang="ru-RU" sz="1600" b="1" dirty="0" err="1"/>
              <a:t>Array</a:t>
            </a:r>
            <a:r>
              <a:rPr lang="ru-RU" sz="1600" b="1" dirty="0"/>
              <a:t>, </a:t>
            </a:r>
            <a:r>
              <a:rPr lang="ru-RU" sz="1600" b="1" dirty="0" err="1"/>
              <a:t>Socket</a:t>
            </a:r>
            <a:r>
              <a:rPr lang="ru-RU" sz="1600" b="1" dirty="0"/>
              <a:t> 775), </a:t>
            </a:r>
            <a:r>
              <a:rPr lang="ru-RU" sz="1600" b="1" dirty="0">
                <a:solidFill>
                  <a:srgbClr val="C00000"/>
                </a:solidFill>
              </a:rPr>
              <a:t>"LGA1366"</a:t>
            </a:r>
            <a:r>
              <a:rPr lang="ru-RU" sz="1600" b="1" dirty="0"/>
              <a:t> (</a:t>
            </a:r>
            <a:r>
              <a:rPr lang="ru-RU" sz="1600" b="1" dirty="0" err="1"/>
              <a:t>Socket</a:t>
            </a:r>
            <a:r>
              <a:rPr lang="ru-RU" sz="1600" b="1" dirty="0"/>
              <a:t> 1366) или </a:t>
            </a:r>
            <a:r>
              <a:rPr lang="ru-RU" sz="1600" b="1" dirty="0">
                <a:solidFill>
                  <a:srgbClr val="C00000"/>
                </a:solidFill>
              </a:rPr>
              <a:t>"LGA1156" </a:t>
            </a:r>
            <a:r>
              <a:rPr lang="ru-RU" sz="1600" b="1" dirty="0"/>
              <a:t>(</a:t>
            </a:r>
            <a:r>
              <a:rPr lang="ru-RU" sz="1600" b="1" dirty="0" err="1"/>
              <a:t>Socket</a:t>
            </a:r>
            <a:r>
              <a:rPr lang="ru-RU" sz="1600" b="1" dirty="0"/>
              <a:t> 1156), для процессоров AMD – </a:t>
            </a:r>
            <a:r>
              <a:rPr lang="ru-RU" sz="1600" b="1" dirty="0">
                <a:solidFill>
                  <a:srgbClr val="C00000"/>
                </a:solidFill>
              </a:rPr>
              <a:t>"</a:t>
            </a:r>
            <a:r>
              <a:rPr lang="ru-RU" sz="1600" b="1" dirty="0" err="1">
                <a:solidFill>
                  <a:srgbClr val="C00000"/>
                </a:solidFill>
              </a:rPr>
              <a:t>Socket</a:t>
            </a:r>
            <a:r>
              <a:rPr lang="ru-RU" sz="1600" b="1" dirty="0">
                <a:solidFill>
                  <a:srgbClr val="C00000"/>
                </a:solidFill>
              </a:rPr>
              <a:t> AM2"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"</a:t>
            </a:r>
            <a:r>
              <a:rPr lang="ru-RU" sz="1600" b="1" dirty="0" err="1">
                <a:solidFill>
                  <a:srgbClr val="C00000"/>
                </a:solidFill>
              </a:rPr>
              <a:t>Socket</a:t>
            </a:r>
            <a:r>
              <a:rPr lang="ru-RU" sz="1600" b="1" dirty="0">
                <a:solidFill>
                  <a:srgbClr val="C00000"/>
                </a:solidFill>
              </a:rPr>
              <a:t> AM2+" </a:t>
            </a:r>
            <a:r>
              <a:rPr lang="ru-RU" sz="1600" b="1" dirty="0"/>
              <a:t>или </a:t>
            </a:r>
            <a:r>
              <a:rPr lang="ru-RU" sz="1600" b="1" dirty="0">
                <a:solidFill>
                  <a:srgbClr val="C00000"/>
                </a:solidFill>
              </a:rPr>
              <a:t>"</a:t>
            </a:r>
            <a:r>
              <a:rPr lang="ru-RU" sz="1600" b="1" dirty="0" err="1">
                <a:solidFill>
                  <a:srgbClr val="C00000"/>
                </a:solidFill>
              </a:rPr>
              <a:t>Socket</a:t>
            </a:r>
            <a:r>
              <a:rPr lang="ru-RU" sz="1600" b="1" dirty="0">
                <a:solidFill>
                  <a:srgbClr val="C00000"/>
                </a:solidFill>
              </a:rPr>
              <a:t> AM3"</a:t>
            </a:r>
            <a:r>
              <a:rPr lang="ru-RU" sz="1600" b="1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1938985" y="2854876"/>
            <a:ext cx="54523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СИСТЕМНЫЕ (МАТЕРИНСКИЕ) ПЛАТЫ</a:t>
            </a:r>
          </a:p>
        </p:txBody>
      </p:sp>
    </p:spTree>
    <p:extLst>
      <p:ext uri="{BB962C8B-B14F-4D97-AF65-F5344CB8AC3E}">
        <p14:creationId xmlns:p14="http://schemas.microsoft.com/office/powerpoint/2010/main" val="348465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74829" y="2978940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ЧИПСЕТ (НАБОР МИКРОСХЕМ СИСТЕМНОЙ ЛОГИКИ)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331837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Чипсет (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Chipset</a:t>
            </a:r>
            <a:r>
              <a:rPr lang="mk-MK" sz="1600" b="1" dirty="0">
                <a:solidFill>
                  <a:schemeClr val="bg1"/>
                </a:solidFill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81748" y="1358724"/>
            <a:ext cx="6300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Чипсет (набор микросхем системной логики)</a:t>
            </a:r>
            <a:r>
              <a:rPr lang="ru-RU" sz="1600" b="1" dirty="0"/>
              <a:t> – наиболее значимый элемент системной платы, состоящий из двух частей – </a:t>
            </a:r>
            <a:r>
              <a:rPr lang="ru-RU" sz="1600" b="1" dirty="0">
                <a:solidFill>
                  <a:srgbClr val="C00000"/>
                </a:solidFill>
              </a:rPr>
              <a:t>северного (</a:t>
            </a:r>
            <a:r>
              <a:rPr lang="ru-RU" sz="1600" b="1" dirty="0" err="1">
                <a:solidFill>
                  <a:srgbClr val="C00000"/>
                </a:solidFill>
              </a:rPr>
              <a:t>Northbridge</a:t>
            </a:r>
            <a:r>
              <a:rPr lang="ru-RU" sz="1600" b="1" dirty="0">
                <a:solidFill>
                  <a:srgbClr val="C00000"/>
                </a:solidFill>
              </a:rPr>
              <a:t>)</a:t>
            </a:r>
            <a:r>
              <a:rPr lang="ru-RU" sz="1600" b="1" dirty="0"/>
              <a:t> и </a:t>
            </a:r>
            <a:r>
              <a:rPr lang="ru-RU" sz="1600" b="1" dirty="0">
                <a:solidFill>
                  <a:srgbClr val="C00000"/>
                </a:solidFill>
              </a:rPr>
              <a:t>южного (</a:t>
            </a:r>
            <a:r>
              <a:rPr lang="ru-RU" sz="1600" b="1" dirty="0" err="1">
                <a:solidFill>
                  <a:srgbClr val="C00000"/>
                </a:solidFill>
              </a:rPr>
              <a:t>Southbridge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мостов.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Северный </a:t>
            </a:r>
            <a:r>
              <a:rPr lang="ru-RU" sz="1600" b="1" dirty="0"/>
              <a:t>и Южный мосты располагаются на двух микросхемах. Именно они определяют особенности материнской платы и то, какие устройства могут быть к ней подключены.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8" y="1448736"/>
            <a:ext cx="23812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51104" y="3338988"/>
            <a:ext cx="88445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Северный мост </a:t>
            </a:r>
            <a:r>
              <a:rPr lang="ru-RU" sz="1600" b="1" dirty="0"/>
              <a:t>- работает напрямую с </a:t>
            </a:r>
            <a:r>
              <a:rPr lang="ru-RU" sz="1600" b="1" dirty="0">
                <a:solidFill>
                  <a:srgbClr val="C00000"/>
                </a:solidFill>
              </a:rPr>
              <a:t>процессором</a:t>
            </a:r>
            <a:r>
              <a:rPr lang="ru-RU" sz="1600" b="1" dirty="0"/>
              <a:t> и осуществляет поддержку о</a:t>
            </a:r>
            <a:r>
              <a:rPr lang="ru-RU" sz="1600" b="1" dirty="0">
                <a:solidFill>
                  <a:srgbClr val="C00000"/>
                </a:solidFill>
              </a:rPr>
              <a:t>перативной памяти и видеокарты</a:t>
            </a:r>
            <a:r>
              <a:rPr lang="ru-RU" sz="1600" b="1" dirty="0"/>
              <a:t>. От него также зависит </a:t>
            </a:r>
            <a:r>
              <a:rPr lang="ru-RU" sz="1600" b="1" dirty="0">
                <a:solidFill>
                  <a:srgbClr val="C00000"/>
                </a:solidFill>
              </a:rPr>
              <a:t>частота системной шины, максимальный объем и тип оперативной памяти</a:t>
            </a:r>
            <a:r>
              <a:rPr lang="ru-RU" sz="1600" b="1" dirty="0"/>
              <a:t>. Также через северный мост происходит связь вышеперечисленных компонентов с южным мостом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Южный мост </a:t>
            </a:r>
            <a:r>
              <a:rPr lang="ru-RU" sz="1600" b="1" dirty="0"/>
              <a:t>– это микросхема, посредством которой обеспечивается связь центрального процессора с другими компонентами: </a:t>
            </a:r>
            <a:r>
              <a:rPr lang="ru-RU" sz="1600" b="1" dirty="0">
                <a:solidFill>
                  <a:srgbClr val="C00000"/>
                </a:solidFill>
              </a:rPr>
              <a:t>жесткий диск и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порты для подключения оптических приводов, карты расширения, интерфейс SATA, USB и др</a:t>
            </a:r>
            <a:r>
              <a:rPr lang="ru-RU" sz="1600" b="1" dirty="0"/>
              <a:t>. Южный мост в отличии от северного подключается не напрямую к процессору, поэтому они расположены на разных микросхемах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Самыми популярными производителями чипсетов </a:t>
            </a:r>
            <a:r>
              <a:rPr lang="ru-RU" sz="1600" b="1" dirty="0" smtClean="0"/>
              <a:t>являются</a:t>
            </a:r>
            <a:r>
              <a:rPr lang="ru-RU" sz="1600" b="1" dirty="0"/>
              <a:t>: </a:t>
            </a:r>
            <a:r>
              <a:rPr lang="ru-RU" sz="1600" b="1" dirty="0" err="1">
                <a:solidFill>
                  <a:srgbClr val="C00000"/>
                </a:solidFill>
              </a:rPr>
              <a:t>Intel</a:t>
            </a:r>
            <a:r>
              <a:rPr lang="ru-RU" sz="1600" b="1" dirty="0">
                <a:solidFill>
                  <a:srgbClr val="C00000"/>
                </a:solidFill>
              </a:rPr>
              <a:t>, AMD и NVIDIA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430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Чипсет (</a:t>
            </a: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Chipset</a:t>
            </a:r>
            <a:r>
              <a:rPr lang="mk-MK" sz="1600" b="1" dirty="0">
                <a:solidFill>
                  <a:schemeClr val="bg1"/>
                </a:solidFill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Рисунок 11" descr="core-logic-southbrid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8" y="1076312"/>
            <a:ext cx="4524400" cy="5331933"/>
          </a:xfrm>
          <a:prstGeom prst="rect">
            <a:avLst/>
          </a:prstGeom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62788" y="1347776"/>
            <a:ext cx="4443124" cy="3710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47852" y="2978939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ОПЕРАТИВНАЯ ПАМЯТЬ (</a:t>
            </a:r>
            <a:r>
              <a:rPr lang="en-US" sz="2400" dirty="0" smtClean="0"/>
              <a:t>O</a:t>
            </a:r>
            <a:r>
              <a:rPr lang="ru-RU" sz="2400" dirty="0" smtClean="0"/>
              <a:t>ЗУ)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5003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Память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14928" y="2696410"/>
            <a:ext cx="3505197" cy="335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257288"/>
            <a:ext cx="447675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81512" y="1347776"/>
            <a:ext cx="4529456" cy="126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Память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 descr="http://www.pcstats.com/articleimages/200710/gigabyteGAP31DS3L_m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358724"/>
            <a:ext cx="4202150" cy="28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73257"/>
            <a:ext cx="4342089" cy="325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25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Память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58724"/>
            <a:ext cx="88445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Помимо </a:t>
            </a:r>
            <a:r>
              <a:rPr lang="ru-RU" sz="1600" b="1" dirty="0"/>
              <a:t>частоты и модели процессора на быстродействие компьютера также еще влияет такой фактор как </a:t>
            </a:r>
            <a:r>
              <a:rPr lang="ru-RU" sz="1600" b="1" dirty="0">
                <a:solidFill>
                  <a:srgbClr val="C00000"/>
                </a:solidFill>
              </a:rPr>
              <a:t>тип оперативной памяти</a:t>
            </a:r>
            <a:r>
              <a:rPr lang="ru-RU" sz="1600" b="1" dirty="0"/>
              <a:t>. Этим могут и отличаться современные чипсеты от своих предшественников.</a:t>
            </a:r>
          </a:p>
          <a:p>
            <a:endParaRPr lang="ru-RU" sz="1600" b="1" dirty="0"/>
          </a:p>
          <a:p>
            <a:pPr algn="just"/>
            <a:r>
              <a:rPr lang="ru-RU" sz="1600" b="1" dirty="0"/>
              <a:t>На сегодняшний день используется тип памяти </a:t>
            </a:r>
            <a:r>
              <a:rPr lang="ru-RU" sz="1600" b="1" dirty="0">
                <a:solidFill>
                  <a:srgbClr val="C00000"/>
                </a:solidFill>
              </a:rPr>
              <a:t>DDR2</a:t>
            </a:r>
            <a:r>
              <a:rPr lang="ru-RU" sz="1600" b="1" dirty="0"/>
              <a:t> и </a:t>
            </a:r>
            <a:r>
              <a:rPr lang="ru-RU" sz="1600" b="1" dirty="0">
                <a:solidFill>
                  <a:srgbClr val="C00000"/>
                </a:solidFill>
              </a:rPr>
              <a:t>DDR3</a:t>
            </a:r>
            <a:r>
              <a:rPr lang="ru-RU" sz="1600" b="1" dirty="0"/>
              <a:t>, т.к. память типа DDR уже давно устарела.</a:t>
            </a:r>
          </a:p>
          <a:p>
            <a:endParaRPr lang="ru-RU" sz="1600" b="1" dirty="0"/>
          </a:p>
          <a:p>
            <a:pPr algn="just"/>
            <a:r>
              <a:rPr lang="ru-RU" sz="1600" b="1" dirty="0" smtClean="0"/>
              <a:t>Память </a:t>
            </a:r>
            <a:r>
              <a:rPr lang="ru-RU" sz="1600" b="1" dirty="0"/>
              <a:t>DDR2 работает с такими частотами, как 800, 1066 и 1200 МГц. DDR3 - 1066, 1333, 1600, 1800 и 2000 МГц.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Модули </a:t>
            </a:r>
            <a:r>
              <a:rPr lang="ru-RU" sz="1600" b="1" dirty="0"/>
              <a:t>ОЗУ, к примеру, 1066 </a:t>
            </a:r>
            <a:r>
              <a:rPr lang="ru-RU" sz="1600" b="1" dirty="0" err="1"/>
              <a:t>Мгц</a:t>
            </a:r>
            <a:r>
              <a:rPr lang="ru-RU" sz="1600" b="1" dirty="0"/>
              <a:t> могут работать на </a:t>
            </a:r>
            <a:r>
              <a:rPr lang="ru-RU" sz="1600" b="1" dirty="0" smtClean="0"/>
              <a:t>материнских платах поддерживающие </a:t>
            </a:r>
            <a:r>
              <a:rPr lang="ru-RU" sz="1600" b="1" dirty="0"/>
              <a:t>память на 800 </a:t>
            </a:r>
            <a:r>
              <a:rPr lang="ru-RU" sz="1600" b="1" dirty="0" err="1"/>
              <a:t>Мгц</a:t>
            </a:r>
            <a:r>
              <a:rPr lang="ru-RU" sz="1600" b="1" dirty="0"/>
              <a:t>, но только частота работы ОЗУ будет ограничена максимум 800 </a:t>
            </a:r>
            <a:r>
              <a:rPr lang="ru-RU" sz="1600" b="1" dirty="0" err="1"/>
              <a:t>Мгц</a:t>
            </a:r>
            <a:r>
              <a:rPr lang="ru-RU" sz="1600" b="1" dirty="0"/>
              <a:t>, т.е. частота ОЗУ снижается до отметки, максимально поддерживаемой материнской платой</a:t>
            </a:r>
            <a:r>
              <a:rPr lang="ru-RU" sz="1600" b="1" dirty="0" smtClean="0"/>
              <a:t>. В </a:t>
            </a:r>
            <a:r>
              <a:rPr lang="ru-RU" sz="1600" b="1" dirty="0"/>
              <a:t>целом же система также может работать нестабильно.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Также </a:t>
            </a:r>
            <a:r>
              <a:rPr lang="ru-RU" sz="1600" b="1" dirty="0"/>
              <a:t>следует отметить, что память типа DDR3 не будет работать на плате, </a:t>
            </a:r>
            <a:r>
              <a:rPr lang="ru-RU" sz="1600" b="1" dirty="0" smtClean="0"/>
              <a:t>поддерживающей </a:t>
            </a:r>
            <a:r>
              <a:rPr lang="ru-RU" sz="1600" b="1" dirty="0"/>
              <a:t>только DDR2 и вполне возможно обратное.</a:t>
            </a:r>
          </a:p>
        </p:txBody>
      </p:sp>
    </p:spTree>
    <p:extLst>
      <p:ext uri="{BB962C8B-B14F-4D97-AF65-F5344CB8AC3E}">
        <p14:creationId xmlns:p14="http://schemas.microsoft.com/office/powerpoint/2010/main" val="184634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Задание 2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58724"/>
            <a:ext cx="8844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Задание 2</a:t>
            </a:r>
          </a:p>
          <a:p>
            <a:pPr algn="just"/>
            <a:r>
              <a:rPr lang="ru-RU" sz="1600" b="1" dirty="0" smtClean="0"/>
              <a:t>Какая маркировка наносится на модули памяти </a:t>
            </a:r>
            <a:r>
              <a:rPr lang="en-US" sz="1600" b="1" dirty="0" smtClean="0"/>
              <a:t>DDR, DDR2 </a:t>
            </a:r>
            <a:r>
              <a:rPr lang="ru-RU" sz="1600" b="1" dirty="0" smtClean="0"/>
              <a:t>и </a:t>
            </a:r>
            <a:r>
              <a:rPr lang="en-US" sz="1600" b="1" dirty="0" smtClean="0"/>
              <a:t>DDR3?</a:t>
            </a:r>
            <a:r>
              <a:rPr lang="ru-RU" sz="1600" b="1" dirty="0" smtClean="0"/>
              <a:t> Приведите примеры.</a:t>
            </a:r>
          </a:p>
          <a:p>
            <a:pPr algn="just"/>
            <a:r>
              <a:rPr lang="ru-RU" sz="1600" b="1" dirty="0" smtClean="0"/>
              <a:t>Каким образом по данной маркировке можно отличить один тип памяти от другого и  их характеристики?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94854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47852" y="2978939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КОНТРОЛЛЕРЫ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58442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IDE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(АТА)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4433912" cy="4767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81512" y="3338512"/>
            <a:ext cx="3920400" cy="285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53224" y="1257288"/>
            <a:ext cx="2309800" cy="205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1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81512" y="1257288"/>
            <a:ext cx="219075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Магистраль системной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5" descr="процессор вид4"/>
          <p:cNvPicPr>
            <a:picLocks noChangeAspect="1" noChangeArrowheads="1"/>
          </p:cNvPicPr>
          <p:nvPr/>
        </p:nvPicPr>
        <p:blipFill>
          <a:blip r:embed="rId5">
            <a:lum bright="6000"/>
          </a:blip>
          <a:srcRect b="11017"/>
          <a:stretch>
            <a:fillRect/>
          </a:stretch>
        </p:blipFill>
        <p:spPr bwMode="auto">
          <a:xfrm>
            <a:off x="590528" y="1257288"/>
            <a:ext cx="920820" cy="790573"/>
          </a:xfrm>
          <a:prstGeom prst="rect">
            <a:avLst/>
          </a:prstGeom>
          <a:noFill/>
        </p:spPr>
      </p:pic>
      <p:pic>
        <p:nvPicPr>
          <p:cNvPr id="10" name="Picture 6" descr="simm"/>
          <p:cNvPicPr>
            <a:picLocks noChangeAspect="1" noChangeArrowheads="1"/>
          </p:cNvPicPr>
          <p:nvPr/>
        </p:nvPicPr>
        <p:blipFill>
          <a:blip r:embed="rId6">
            <a:lum bright="6000"/>
          </a:blip>
          <a:srcRect/>
          <a:stretch>
            <a:fillRect/>
          </a:stretch>
        </p:blipFill>
        <p:spPr bwMode="auto">
          <a:xfrm>
            <a:off x="7286640" y="1076312"/>
            <a:ext cx="1143330" cy="839801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23850" y="2943225"/>
            <a:ext cx="8532813" cy="554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ru-RU" sz="1600"/>
              <a:t>Информационная  магистраль  (шина)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863600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7596188" y="2492375"/>
            <a:ext cx="0" cy="427038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 flipV="1">
            <a:off x="8101013" y="249713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H="1" flipV="1">
            <a:off x="1331913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 flipH="1" flipV="1">
            <a:off x="901700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7105664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 flipH="1" flipV="1">
            <a:off x="3671888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H="1">
            <a:off x="3997325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3" name="Line 24"/>
          <p:cNvSpPr>
            <a:spLocks noChangeShapeType="1"/>
          </p:cNvSpPr>
          <p:nvPr/>
        </p:nvSpPr>
        <p:spPr bwMode="auto">
          <a:xfrm flipH="1">
            <a:off x="7572389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6" name="Line 27"/>
          <p:cNvSpPr>
            <a:spLocks noChangeShapeType="1"/>
          </p:cNvSpPr>
          <p:nvPr/>
        </p:nvSpPr>
        <p:spPr bwMode="auto">
          <a:xfrm flipH="1" flipV="1">
            <a:off x="1370013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8" name="Rectangle 29"/>
          <p:cNvSpPr>
            <a:spLocks noChangeArrowheads="1"/>
          </p:cNvSpPr>
          <p:nvPr/>
        </p:nvSpPr>
        <p:spPr bwMode="auto">
          <a:xfrm>
            <a:off x="325438" y="4583121"/>
            <a:ext cx="277018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ввода</a:t>
            </a: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6119813" y="4583121"/>
            <a:ext cx="270033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вывода</a:t>
            </a:r>
          </a:p>
        </p:txBody>
      </p:sp>
      <p:sp>
        <p:nvSpPr>
          <p:cNvPr id="40" name="Rectangle 31"/>
          <p:cNvSpPr>
            <a:spLocks noChangeArrowheads="1"/>
          </p:cNvSpPr>
          <p:nvPr/>
        </p:nvSpPr>
        <p:spPr bwMode="auto">
          <a:xfrm>
            <a:off x="3311525" y="4583121"/>
            <a:ext cx="26289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Долговременная  память</a:t>
            </a:r>
          </a:p>
        </p:txBody>
      </p:sp>
      <p:sp>
        <p:nvSpPr>
          <p:cNvPr id="42" name="Line 33"/>
          <p:cNvSpPr>
            <a:spLocks noChangeShapeType="1"/>
          </p:cNvSpPr>
          <p:nvPr/>
        </p:nvSpPr>
        <p:spPr bwMode="auto">
          <a:xfrm flipH="1">
            <a:off x="8040701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5" name="Line 36"/>
          <p:cNvSpPr>
            <a:spLocks noChangeShapeType="1"/>
          </p:cNvSpPr>
          <p:nvPr/>
        </p:nvSpPr>
        <p:spPr bwMode="auto">
          <a:xfrm flipH="1">
            <a:off x="8507426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 flipH="1" flipV="1">
            <a:off x="1836738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1" name="Line 42"/>
          <p:cNvSpPr>
            <a:spLocks noChangeShapeType="1"/>
          </p:cNvSpPr>
          <p:nvPr/>
        </p:nvSpPr>
        <p:spPr bwMode="auto">
          <a:xfrm flipH="1" flipV="1">
            <a:off x="2305050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3" name="Line 44"/>
          <p:cNvSpPr>
            <a:spLocks noChangeShapeType="1"/>
          </p:cNvSpPr>
          <p:nvPr/>
        </p:nvSpPr>
        <p:spPr bwMode="auto">
          <a:xfrm flipH="1" flipV="1">
            <a:off x="4643438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4" name="Line 45"/>
          <p:cNvSpPr>
            <a:spLocks noChangeShapeType="1"/>
          </p:cNvSpPr>
          <p:nvPr/>
        </p:nvSpPr>
        <p:spPr bwMode="auto">
          <a:xfrm flipH="1">
            <a:off x="4968875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8" name="Rectangle 49"/>
          <p:cNvSpPr>
            <a:spLocks noChangeArrowheads="1"/>
          </p:cNvSpPr>
          <p:nvPr/>
        </p:nvSpPr>
        <p:spPr bwMode="auto">
          <a:xfrm>
            <a:off x="323850" y="5065718"/>
            <a:ext cx="2771775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9" name="Rectangle 50"/>
          <p:cNvSpPr>
            <a:spLocks noChangeArrowheads="1"/>
          </p:cNvSpPr>
          <p:nvPr/>
        </p:nvSpPr>
        <p:spPr bwMode="auto">
          <a:xfrm>
            <a:off x="3313113" y="5065718"/>
            <a:ext cx="2627312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0" name="Rectangle 51"/>
          <p:cNvSpPr>
            <a:spLocks noChangeArrowheads="1"/>
          </p:cNvSpPr>
          <p:nvPr/>
        </p:nvSpPr>
        <p:spPr bwMode="auto">
          <a:xfrm>
            <a:off x="6119813" y="5065718"/>
            <a:ext cx="2736850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1947848" y="1257288"/>
            <a:ext cx="464027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Магистрально-модульный </a:t>
            </a:r>
            <a:r>
              <a:rPr lang="ru-RU" sz="1600" b="1" dirty="0"/>
              <a:t>принцип: </a:t>
            </a:r>
            <a:r>
              <a:rPr lang="ru-RU" sz="1600" b="1" dirty="0" smtClean="0"/>
              <a:t>построение компьютера из функциональных блоков, взаимодействующих посредством </a:t>
            </a:r>
            <a:r>
              <a:rPr lang="ru-RU" sz="1600" b="1" dirty="0"/>
              <a:t>общего канала (каналов) – </a:t>
            </a:r>
            <a:r>
              <a:rPr lang="ru-RU" sz="1600" b="1" dirty="0" smtClean="0"/>
              <a:t>шины.</a:t>
            </a:r>
            <a:endParaRPr lang="ru-RU" sz="1600" b="1" dirty="0"/>
          </a:p>
        </p:txBody>
      </p:sp>
      <p:pic>
        <p:nvPicPr>
          <p:cNvPr id="62" name="Picture 53" descr="клав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8775" y="5272093"/>
            <a:ext cx="1044575" cy="782638"/>
          </a:xfrm>
          <a:prstGeom prst="rect">
            <a:avLst/>
          </a:prstGeom>
          <a:noFill/>
        </p:spPr>
      </p:pic>
      <p:pic>
        <p:nvPicPr>
          <p:cNvPr id="63" name="Picture 5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68425" y="5686431"/>
            <a:ext cx="395288" cy="388937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4" name="Picture 55" descr="джойстик"/>
          <p:cNvPicPr>
            <a:picLocks noChangeAspect="1" noChangeArrowheads="1"/>
          </p:cNvPicPr>
          <p:nvPr/>
        </p:nvPicPr>
        <p:blipFill>
          <a:blip r:embed="rId9" cstate="print">
            <a:lum bright="6000"/>
          </a:blip>
          <a:srcRect/>
          <a:stretch>
            <a:fillRect/>
          </a:stretch>
        </p:blipFill>
        <p:spPr bwMode="auto">
          <a:xfrm>
            <a:off x="1584325" y="5106993"/>
            <a:ext cx="468313" cy="593725"/>
          </a:xfrm>
          <a:prstGeom prst="rect">
            <a:avLst/>
          </a:prstGeom>
          <a:noFill/>
        </p:spPr>
      </p:pic>
      <p:pic>
        <p:nvPicPr>
          <p:cNvPr id="65" name="Picture 56" descr="сканер geniu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16125" y="5360993"/>
            <a:ext cx="1079500" cy="739775"/>
          </a:xfrm>
          <a:prstGeom prst="rect">
            <a:avLst/>
          </a:prstGeom>
          <a:noFill/>
        </p:spPr>
      </p:pic>
      <p:pic>
        <p:nvPicPr>
          <p:cNvPr id="66" name="Picture 57" descr="винчестер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103688" y="5189543"/>
            <a:ext cx="900112" cy="911225"/>
          </a:xfrm>
          <a:prstGeom prst="rect">
            <a:avLst/>
          </a:prstGeom>
          <a:noFill/>
        </p:spPr>
      </p:pic>
      <p:pic>
        <p:nvPicPr>
          <p:cNvPr id="67" name="Picture 58" descr="флопп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19475" y="5191131"/>
            <a:ext cx="684213" cy="703262"/>
          </a:xfrm>
          <a:prstGeom prst="rect">
            <a:avLst/>
          </a:prstGeom>
          <a:noFill/>
        </p:spPr>
      </p:pic>
      <p:pic>
        <p:nvPicPr>
          <p:cNvPr id="68" name="Picture 59" descr="Cd2"/>
          <p:cNvPicPr>
            <a:picLocks noChangeAspect="1" noChangeArrowheads="1"/>
          </p:cNvPicPr>
          <p:nvPr/>
        </p:nvPicPr>
        <p:blipFill>
          <a:blip r:embed="rId13">
            <a:lum bright="18000" contrast="-24000"/>
          </a:blip>
          <a:srcRect/>
          <a:stretch>
            <a:fillRect/>
          </a:stretch>
        </p:blipFill>
        <p:spPr bwMode="auto">
          <a:xfrm>
            <a:off x="5111750" y="5313368"/>
            <a:ext cx="792163" cy="828675"/>
          </a:xfrm>
          <a:prstGeom prst="rect">
            <a:avLst/>
          </a:prstGeom>
          <a:noFill/>
        </p:spPr>
      </p:pic>
      <p:pic>
        <p:nvPicPr>
          <p:cNvPr id="69" name="Picture 60" descr="монитор Nocia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775575" y="5106993"/>
            <a:ext cx="1020763" cy="1038225"/>
          </a:xfrm>
          <a:prstGeom prst="rect">
            <a:avLst/>
          </a:prstGeom>
          <a:noFill/>
        </p:spPr>
      </p:pic>
      <p:pic>
        <p:nvPicPr>
          <p:cNvPr id="70" name="Picture 61" descr="ринтер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804025" y="5106993"/>
            <a:ext cx="971550" cy="993775"/>
          </a:xfrm>
          <a:prstGeom prst="rect">
            <a:avLst/>
          </a:prstGeom>
          <a:noFill/>
        </p:spPr>
      </p:pic>
      <p:pic>
        <p:nvPicPr>
          <p:cNvPr id="71" name="Picture 62" descr="3cf700dc965f2fca6e291d9f67e882a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192838" y="5395918"/>
            <a:ext cx="647700" cy="628650"/>
          </a:xfrm>
          <a:prstGeom prst="rect">
            <a:avLst/>
          </a:prstGeom>
          <a:noFill/>
        </p:spPr>
      </p:pic>
      <p:graphicFrame>
        <p:nvGraphicFramePr>
          <p:cNvPr id="72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866329"/>
              </p:ext>
            </p:extLst>
          </p:nvPr>
        </p:nvGraphicFramePr>
        <p:xfrm>
          <a:off x="4211638" y="2729705"/>
          <a:ext cx="3168650" cy="917736"/>
        </p:xfrm>
        <a:graphic>
          <a:graphicData uri="http://schemas.openxmlformats.org/drawingml/2006/table">
            <a:tbl>
              <a:tblPr/>
              <a:tblGrid>
                <a:gridCol w="3168650"/>
              </a:tblGrid>
              <a:tr h="3084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данных (8, 16, 32,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адреса (16, 20, 24, 32, 36,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управления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Rectangle 80"/>
          <p:cNvSpPr>
            <a:spLocks noChangeArrowheads="1"/>
          </p:cNvSpPr>
          <p:nvPr/>
        </p:nvSpPr>
        <p:spPr bwMode="auto">
          <a:xfrm>
            <a:off x="6659563" y="2017713"/>
            <a:ext cx="2305050" cy="4746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Оперативная память</a:t>
            </a:r>
          </a:p>
        </p:txBody>
      </p:sp>
      <p:sp>
        <p:nvSpPr>
          <p:cNvPr id="75" name="Rectangle 81"/>
          <p:cNvSpPr>
            <a:spLocks noChangeArrowheads="1"/>
          </p:cNvSpPr>
          <p:nvPr/>
        </p:nvSpPr>
        <p:spPr bwMode="auto">
          <a:xfrm>
            <a:off x="323850" y="2060575"/>
            <a:ext cx="15113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Процессор</a:t>
            </a:r>
          </a:p>
        </p:txBody>
      </p:sp>
      <p:sp>
        <p:nvSpPr>
          <p:cNvPr id="76" name="Text Box 83"/>
          <p:cNvSpPr txBox="1">
            <a:spLocks noChangeArrowheads="1"/>
          </p:cNvSpPr>
          <p:nvPr/>
        </p:nvSpPr>
        <p:spPr bwMode="auto">
          <a:xfrm>
            <a:off x="77150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8" name="Text Box 83"/>
          <p:cNvSpPr txBox="1">
            <a:spLocks noChangeArrowheads="1"/>
          </p:cNvSpPr>
          <p:nvPr/>
        </p:nvSpPr>
        <p:spPr bwMode="auto">
          <a:xfrm>
            <a:off x="348614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9" name="Text Box 83"/>
          <p:cNvSpPr txBox="1">
            <a:spLocks noChangeArrowheads="1"/>
          </p:cNvSpPr>
          <p:nvPr/>
        </p:nvSpPr>
        <p:spPr bwMode="auto">
          <a:xfrm>
            <a:off x="7015176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SATA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1" y="1257288"/>
            <a:ext cx="6424648" cy="4016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72248" y="1257287"/>
            <a:ext cx="2671751" cy="200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76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72249" y="3248023"/>
            <a:ext cx="2671752" cy="21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Контроллеры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7970" y="1358724"/>
            <a:ext cx="88445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Контроллеры</a:t>
            </a:r>
            <a:r>
              <a:rPr lang="ru-RU" sz="1600" b="1" dirty="0" smtClean="0"/>
              <a:t> </a:t>
            </a:r>
            <a:r>
              <a:rPr lang="ru-RU" sz="1600" b="1" dirty="0"/>
              <a:t>- устройства для подключения к плате внешних устройств и управления ими.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Например,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Контроллеры </a:t>
            </a:r>
            <a:r>
              <a:rPr lang="ru-RU" sz="1600" b="1" dirty="0">
                <a:solidFill>
                  <a:srgbClr val="C00000"/>
                </a:solidFill>
              </a:rPr>
              <a:t>IDE </a:t>
            </a:r>
            <a:r>
              <a:rPr lang="ru-RU" sz="1600" b="1" dirty="0"/>
              <a:t>– предназначены для подключения к материнской плате устройств хранения и чтения информации – жестких дисков, CD/DVD-</a:t>
            </a:r>
            <a:r>
              <a:rPr lang="ru-RU" sz="1600" b="1" dirty="0" err="1"/>
              <a:t>ROMов</a:t>
            </a:r>
            <a:r>
              <a:rPr lang="ru-RU" sz="1600" b="1" dirty="0"/>
              <a:t> и т.д</a:t>
            </a:r>
            <a:r>
              <a:rPr lang="ru-RU" sz="1600" b="1" dirty="0" smtClean="0"/>
              <a:t>.</a:t>
            </a:r>
          </a:p>
          <a:p>
            <a:pPr algn="just"/>
            <a:r>
              <a:rPr lang="ru-RU" sz="1600" b="1" dirty="0" smtClean="0"/>
              <a:t> Контроллеры </a:t>
            </a:r>
            <a:r>
              <a:rPr lang="ru-RU" sz="1600" b="1" dirty="0"/>
              <a:t>IDE уже устарели и на </a:t>
            </a:r>
            <a:r>
              <a:rPr lang="ru-RU" sz="1600" b="1" dirty="0" smtClean="0"/>
              <a:t>платах, </a:t>
            </a:r>
            <a:r>
              <a:rPr lang="ru-RU" sz="1600" b="1" dirty="0"/>
              <a:t>где встречается контроллер IDE их установлено два и к каждому можно подключить до двух устройств – ведущее </a:t>
            </a:r>
            <a:r>
              <a:rPr lang="ru-RU" sz="1600" b="1" dirty="0" err="1">
                <a:solidFill>
                  <a:srgbClr val="C00000"/>
                </a:solidFill>
              </a:rPr>
              <a:t>Master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и ведомое </a:t>
            </a:r>
            <a:r>
              <a:rPr lang="ru-RU" sz="1600" b="1" dirty="0" err="1">
                <a:solidFill>
                  <a:srgbClr val="C00000"/>
                </a:solidFill>
              </a:rPr>
              <a:t>Slave</a:t>
            </a:r>
            <a:r>
              <a:rPr lang="ru-RU" sz="1600" b="1" dirty="0"/>
              <a:t>. По умолчания первым ведущим всегда ставится жесткий диск, именно с него производится загрузка системы. Вторым ведущим ставится, как правило, CD/DVD-ROM. </a:t>
            </a:r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SerialATA </a:t>
            </a:r>
            <a:r>
              <a:rPr lang="ru-RU" sz="1600" b="1" dirty="0"/>
              <a:t>– новый стандарт интерфейса жестких дисков.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К </a:t>
            </a:r>
            <a:r>
              <a:rPr lang="ru-RU" sz="1600" b="1" dirty="0"/>
              <a:t>каждому разъему SATA подключается только одно устройство и привычная схема </a:t>
            </a:r>
            <a:r>
              <a:rPr lang="ru-RU" sz="1600" b="1" dirty="0" err="1"/>
              <a:t>Master</a:t>
            </a:r>
            <a:r>
              <a:rPr lang="ru-RU" sz="1600" b="1" dirty="0"/>
              <a:t>/</a:t>
            </a:r>
            <a:r>
              <a:rPr lang="ru-RU" sz="1600" b="1" dirty="0" err="1"/>
              <a:t>Slave</a:t>
            </a:r>
            <a:r>
              <a:rPr lang="ru-RU" sz="1600" b="1" dirty="0"/>
              <a:t> уходит в прошлое.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Интерфейс </a:t>
            </a:r>
            <a:r>
              <a:rPr lang="ru-RU" sz="1600" b="1" dirty="0"/>
              <a:t>SerialATA позволяет передавать данные с наиболее большей скоростью, чем традиционный ATA. </a:t>
            </a:r>
          </a:p>
        </p:txBody>
      </p:sp>
    </p:spTree>
    <p:extLst>
      <p:ext uri="{BB962C8B-B14F-4D97-AF65-F5344CB8AC3E}">
        <p14:creationId xmlns:p14="http://schemas.microsoft.com/office/powerpoint/2010/main" val="25515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47852" y="2978939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СЛОТЫ РАСШИРЕНИЯ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23480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Слоты расширения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7992" y="1448736"/>
            <a:ext cx="87544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Сколько бы встроенных контроллеров и микросхем не содержала в себе материнская плата, все равно всех проблем ей самостоятельно не решить. Хочешь, не хочешь, а приходится «материнке» сотрудничать с другими, отдельно вставляющимся платами. Они устанавливаются в специальные гнезда, которые называются </a:t>
            </a:r>
            <a:r>
              <a:rPr lang="ru-RU" sz="1600" b="1" dirty="0">
                <a:solidFill>
                  <a:srgbClr val="C00000"/>
                </a:solidFill>
              </a:rPr>
              <a:t>слотами</a:t>
            </a:r>
            <a:r>
              <a:rPr lang="ru-RU" sz="1600" b="1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4" y="2708903"/>
            <a:ext cx="3847150" cy="319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91" y="2593927"/>
            <a:ext cx="3476812" cy="342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3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Слоты расширения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7992" y="1268712"/>
            <a:ext cx="87544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Слоты стандарта PCI. PCI – это стандарт не только слота, но и самой шины (канал, по которому передается информация между устройствами компьютера). </a:t>
            </a:r>
            <a:r>
              <a:rPr lang="ru-RU" sz="1600" b="1" dirty="0" smtClean="0"/>
              <a:t>PCI </a:t>
            </a:r>
            <a:r>
              <a:rPr lang="ru-RU" sz="1600" b="1" dirty="0"/>
              <a:t>служат для подключения внешних устройств (звуковая плата, сетевая карта и др. контроллеры). Слотов PCI на современных платах три, четыре. </a:t>
            </a:r>
            <a:r>
              <a:rPr lang="ru-RU" sz="1600" b="1" dirty="0" smtClean="0"/>
              <a:t>Сегодня </a:t>
            </a:r>
            <a:r>
              <a:rPr lang="ru-RU" sz="1600" b="1" dirty="0"/>
              <a:t>слоты PCI сочетаются с новыми слотами PCI-</a:t>
            </a:r>
            <a:r>
              <a:rPr lang="ru-RU" sz="1600" b="1" dirty="0" err="1"/>
              <a:t>Express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Слоты стандарта PCI </a:t>
            </a:r>
            <a:r>
              <a:rPr lang="ru-RU" sz="1600" b="1" dirty="0" err="1"/>
              <a:t>Express</a:t>
            </a:r>
            <a:r>
              <a:rPr lang="ru-RU" sz="1600" b="1" dirty="0"/>
              <a:t> </a:t>
            </a:r>
            <a:r>
              <a:rPr lang="ru-RU" sz="1600" b="1" dirty="0" smtClean="0"/>
              <a:t>PCI-X. </a:t>
            </a:r>
            <a:r>
              <a:rPr lang="ru-RU" sz="1600" b="1" dirty="0"/>
              <a:t>В 2004 году компанией </a:t>
            </a:r>
            <a:r>
              <a:rPr lang="ru-RU" sz="1600" b="1" dirty="0" err="1"/>
              <a:t>Intel</a:t>
            </a:r>
            <a:r>
              <a:rPr lang="ru-RU" sz="1600" b="1" dirty="0"/>
              <a:t> была разработана последовательная шина PCI-</a:t>
            </a:r>
            <a:r>
              <a:rPr lang="ru-RU" sz="1600" b="1" dirty="0" err="1"/>
              <a:t>Express</a:t>
            </a:r>
            <a:r>
              <a:rPr lang="ru-RU" sz="1600" b="1" dirty="0"/>
              <a:t> с пропускной способностью около 4 Гб/с. Каждому устройству, подключенному к этой шине, отводится собственный канал со скоростным показателем 250Мб/с. При этом можно использовать сразу несколько каналов, например, при передаче данных к видеокарте. Также к плюсам данной шины можно отнести «горячую замену» любого подключенного к ней устройства, даже не выключая питания системного блока</a:t>
            </a:r>
            <a:r>
              <a:rPr lang="ru-RU" sz="1600" b="1" dirty="0" smtClean="0"/>
              <a:t>.</a:t>
            </a:r>
            <a:endParaRPr lang="en-US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PCI-</a:t>
            </a:r>
            <a:r>
              <a:rPr lang="ru-RU" sz="1600" b="1" dirty="0" err="1" smtClean="0"/>
              <a:t>Express</a:t>
            </a:r>
            <a:r>
              <a:rPr lang="ru-RU" sz="1600" b="1" dirty="0" smtClean="0"/>
              <a:t> </a:t>
            </a:r>
            <a:r>
              <a:rPr lang="ru-RU" sz="1600" b="1" dirty="0"/>
              <a:t>имеет два типа слотов для подключения дополнительных плат:</a:t>
            </a:r>
          </a:p>
          <a:p>
            <a:pPr algn="just"/>
            <a:r>
              <a:rPr lang="ru-RU" sz="1600" b="1" dirty="0" smtClean="0"/>
              <a:t>    </a:t>
            </a:r>
            <a:r>
              <a:rPr lang="ru-RU" sz="1600" b="1" dirty="0"/>
              <a:t>Короткие PCI-</a:t>
            </a:r>
            <a:r>
              <a:rPr lang="ru-RU" sz="1600" b="1" dirty="0" err="1"/>
              <a:t>Express</a:t>
            </a:r>
            <a:r>
              <a:rPr lang="ru-RU" sz="1600" b="1" dirty="0"/>
              <a:t> x1 (скорость передачи данных – 250 Мб/с)</a:t>
            </a:r>
          </a:p>
          <a:p>
            <a:pPr algn="just"/>
            <a:r>
              <a:rPr lang="ru-RU" sz="1600" b="1" dirty="0"/>
              <a:t>    Длинные PCI-</a:t>
            </a:r>
            <a:r>
              <a:rPr lang="ru-RU" sz="1600" b="1" dirty="0" err="1"/>
              <a:t>Express</a:t>
            </a:r>
            <a:r>
              <a:rPr lang="ru-RU" sz="1600" b="1" dirty="0"/>
              <a:t> x16 (до 4 Гб/с) – для подсоединения видеокарты</a:t>
            </a:r>
            <a:r>
              <a:rPr lang="ru-RU" sz="1600" b="1" dirty="0" smtClean="0"/>
              <a:t>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08150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47852" y="2978939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ГЕНЕРАТОР ЧАСТОТЫ (ИМПУЛЬСОВ)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7376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Тактовый генератор и быстродействие ПК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257288"/>
            <a:ext cx="868684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sz="1600" b="1" dirty="0" smtClean="0"/>
              <a:t>Быстродействие устройства зависит от тактовой </a:t>
            </a:r>
            <a:r>
              <a:rPr lang="ru-RU" sz="1600" b="1" dirty="0" smtClean="0">
                <a:solidFill>
                  <a:srgbClr val="C00000"/>
                </a:solidFill>
              </a:rPr>
              <a:t>частоты тактового генератора  </a:t>
            </a:r>
            <a:r>
              <a:rPr lang="ru-RU" sz="1600" b="1" dirty="0" smtClean="0"/>
              <a:t>измеряется в МГц) и </a:t>
            </a:r>
            <a:r>
              <a:rPr lang="ru-RU" sz="1600" b="1" dirty="0" smtClean="0">
                <a:solidFill>
                  <a:srgbClr val="C00000"/>
                </a:solidFill>
              </a:rPr>
              <a:t>разрядности</a:t>
            </a:r>
            <a:r>
              <a:rPr lang="ru-RU" sz="1600" b="1" dirty="0" smtClean="0"/>
              <a:t>, т.е. количества битов данных, которое устройство может обработать или передать одновременно (измеряется в битах). </a:t>
            </a:r>
          </a:p>
          <a:p>
            <a:pPr algn="just">
              <a:spcBef>
                <a:spcPct val="50000"/>
              </a:spcBef>
            </a:pPr>
            <a:r>
              <a:rPr lang="ru-RU" sz="1600" b="1" dirty="0" smtClean="0"/>
              <a:t>Дополнительно в устройствах используется внутреннее умножение частоты с разными коэффициентами.</a:t>
            </a:r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Пропускная способность шины данных </a:t>
            </a:r>
            <a:r>
              <a:rPr lang="ru-RU" sz="1600" b="1" dirty="0" smtClean="0"/>
              <a:t>(измеряется в бит/с) равна произведению разрядности шины (измеряется в битах) и частоты шины (измеряется в Гц = 1/с).</a:t>
            </a:r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  <a:p>
            <a:pPr algn="ctr"/>
            <a:r>
              <a:rPr lang="ru-RU" sz="1600" b="1" dirty="0" smtClean="0">
                <a:solidFill>
                  <a:srgbClr val="C00000"/>
                </a:solidFill>
              </a:rPr>
              <a:t>Пропускная способность шины = Разрядность шины </a:t>
            </a:r>
            <a:r>
              <a:rPr lang="en-US" sz="1600" b="1" dirty="0" smtClean="0">
                <a:solidFill>
                  <a:srgbClr val="C00000"/>
                </a:solidFill>
              </a:rPr>
              <a:t>×</a:t>
            </a:r>
            <a:r>
              <a:rPr lang="ru-RU" sz="1600" b="1" dirty="0" smtClean="0">
                <a:solidFill>
                  <a:srgbClr val="C00000"/>
                </a:solidFill>
              </a:rPr>
              <a:t> Частота шины</a:t>
            </a:r>
          </a:p>
        </p:txBody>
      </p:sp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1923" y="4514856"/>
            <a:ext cx="3143245" cy="167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67120" y="3971928"/>
            <a:ext cx="2676524" cy="22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47852" y="2978939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СИСТЕМЫ ОХЛАЖДЕНИЯ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8211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Системы охлаждения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9" y="1347776"/>
            <a:ext cx="4433912" cy="332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43464" y="1347776"/>
            <a:ext cx="404812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86144" y="4514856"/>
            <a:ext cx="2543168" cy="171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47852" y="2978939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РАЗЪЕМЫ ИНТЕРФЕЙСОВ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300560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Магистраль системной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51424" y="1257288"/>
            <a:ext cx="8731164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Магистраль или системная шина</a:t>
            </a:r>
            <a:r>
              <a:rPr lang="ru-RU" sz="1600" b="1" dirty="0"/>
              <a:t> - это набор электронных линий, связывающих воедино по адресации памяти, передачи данных и служебных сигналов процессор, память и периферийные устройства. </a:t>
            </a:r>
            <a:endParaRPr lang="en-US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Системная магистраль осуществляет обмен данными между процессором или ОЗУ с одной стороны и контроллерами внешних устройств компьютера с другой стороны.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/>
              <a:t>П</a:t>
            </a:r>
            <a:r>
              <a:rPr lang="ru-RU" sz="1600" b="1" dirty="0" smtClean="0"/>
              <a:t>одключение </a:t>
            </a:r>
            <a:r>
              <a:rPr lang="ru-RU" sz="1600" b="1" dirty="0"/>
              <a:t>отдельных модулей компьютера к магистрали на физическом уровне осуществляется с помощью </a:t>
            </a:r>
            <a:r>
              <a:rPr lang="ru-RU" sz="1600" b="1" dirty="0">
                <a:solidFill>
                  <a:srgbClr val="C00000"/>
                </a:solidFill>
              </a:rPr>
              <a:t>контроллеров</a:t>
            </a:r>
            <a:r>
              <a:rPr lang="ru-RU" sz="1600" b="1" dirty="0"/>
              <a:t>, а на программном обеспечивается </a:t>
            </a:r>
            <a:r>
              <a:rPr lang="ru-RU" sz="1600" b="1" dirty="0">
                <a:solidFill>
                  <a:srgbClr val="C00000"/>
                </a:solidFill>
              </a:rPr>
              <a:t>драйверами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Контроллер </a:t>
            </a:r>
            <a:r>
              <a:rPr lang="ru-RU" sz="1600" b="1" dirty="0"/>
              <a:t>принимает сигнал от процессора и дешифрует его, чтобы соответствующее устройство смогло принять этот сигнал и отреагировать на него.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За </a:t>
            </a:r>
            <a:r>
              <a:rPr lang="ru-RU" sz="1600" b="1" dirty="0"/>
              <a:t>реакцию устройства процессор не отвечает - это функция контроллера. Поэтому внешние устройства ЭВМ заменяемы, и набор таких модулей произволен. </a:t>
            </a:r>
          </a:p>
        </p:txBody>
      </p:sp>
    </p:spTree>
    <p:extLst>
      <p:ext uri="{BB962C8B-B14F-4D97-AF65-F5344CB8AC3E}">
        <p14:creationId xmlns:p14="http://schemas.microsoft.com/office/powerpoint/2010/main" val="321489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Интерфейсная часть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89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347776"/>
            <a:ext cx="40957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890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81512" y="1347776"/>
            <a:ext cx="4474632" cy="416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474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Интерфейсная часть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8898" name="Picture 2" descr="http://images.anandtech.com/doci/3736/Panel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347776"/>
            <a:ext cx="5207942" cy="1447808"/>
          </a:xfrm>
          <a:prstGeom prst="rect">
            <a:avLst/>
          </a:prstGeom>
          <a:noFill/>
        </p:spPr>
      </p:pic>
      <p:pic>
        <p:nvPicPr>
          <p:cNvPr id="232449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33704" y="3081187"/>
            <a:ext cx="5905504" cy="318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47852" y="2978939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КОНСТРУКТИВЫ МАТЕРИНСКИХ ПЛАТ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44232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Конструктив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23944" y="1257288"/>
            <a:ext cx="6605624" cy="495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Конструктив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21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19" y="1405871"/>
            <a:ext cx="6601469" cy="470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Задание 3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21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20" y="1469170"/>
            <a:ext cx="5743931" cy="476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0064" y="1469170"/>
            <a:ext cx="330148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Задание 3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Перечислите конструктивные </a:t>
            </a:r>
          </a:p>
          <a:p>
            <a:r>
              <a:rPr lang="ru-RU" sz="1600" b="1" dirty="0"/>
              <a:t>о</a:t>
            </a:r>
            <a:r>
              <a:rPr lang="ru-RU" sz="1600" b="1" dirty="0" smtClean="0"/>
              <a:t>собенности материнской платы:</a:t>
            </a:r>
          </a:p>
          <a:p>
            <a:r>
              <a:rPr lang="ru-RU" sz="1600" b="1" dirty="0"/>
              <a:t>ф</a:t>
            </a:r>
            <a:r>
              <a:rPr lang="ru-RU" sz="1600" b="1" dirty="0" smtClean="0"/>
              <a:t>ункциональные блоки и их типы,</a:t>
            </a:r>
          </a:p>
          <a:p>
            <a:r>
              <a:rPr lang="ru-RU" sz="1600" b="1" dirty="0" smtClean="0"/>
              <a:t>кол-во и типы слотов, разъемы </a:t>
            </a:r>
          </a:p>
          <a:p>
            <a:r>
              <a:rPr lang="ru-RU" sz="1600" b="1" dirty="0" smtClean="0"/>
              <a:t>интерфейсов и т.д.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222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Box 52"/>
          <p:cNvSpPr txBox="1">
            <a:spLocks noChangeArrowheads="1"/>
          </p:cNvSpPr>
          <p:nvPr/>
        </p:nvSpPr>
        <p:spPr bwMode="auto">
          <a:xfrm>
            <a:off x="276715" y="2748107"/>
            <a:ext cx="87058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ТЕХНОЛОГИИ И ДОПОЛНИТЕЛЬНЫЕ ФУНКЦИИ СИСТЕМНЫХ ПЛАТ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333 Onboard Acceleration 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</a:t>
            </a:r>
            <a:r>
              <a:rPr lang="ru-RU" sz="1200" b="1" dirty="0" smtClean="0">
                <a:solidFill>
                  <a:schemeClr val="bg1"/>
                </a:solidFill>
              </a:rPr>
              <a:t>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4976840" cy="333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86392" y="1347776"/>
            <a:ext cx="3487348" cy="250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86392" y="3971928"/>
            <a:ext cx="3490916" cy="219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3D Power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88" y="1299817"/>
            <a:ext cx="3800496" cy="240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38584" y="2071680"/>
            <a:ext cx="5163718" cy="316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88" y="3811161"/>
            <a:ext cx="3848096" cy="235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AMP-UP Audio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37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4" y="1257288"/>
            <a:ext cx="7829568" cy="496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 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51424" y="1257288"/>
            <a:ext cx="873116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По этой шине данные передаются между различными устройствами. </a:t>
            </a:r>
            <a:endParaRPr lang="ru-RU" sz="1600" b="1" dirty="0" smtClean="0"/>
          </a:p>
          <a:p>
            <a:endParaRPr lang="ru-RU" sz="1600" b="1" dirty="0"/>
          </a:p>
          <a:p>
            <a:pPr algn="just"/>
            <a:r>
              <a:rPr lang="ru-RU" sz="1600" b="1" dirty="0" smtClean="0"/>
              <a:t>Например</a:t>
            </a:r>
            <a:r>
              <a:rPr lang="ru-RU" sz="1600" b="1" dirty="0"/>
              <a:t>, считанные из оперативной памяти данные могут быть переданы процессору для обработки, а затем полученные данные могут быть отправлены обратно в оперативную память для хранения. Таким образом, данные по шине </a:t>
            </a:r>
            <a:r>
              <a:rPr lang="ru-RU" sz="1600" b="1" dirty="0">
                <a:solidFill>
                  <a:srgbClr val="C00000"/>
                </a:solidFill>
              </a:rPr>
              <a:t>данных могут передаваться от устройства к устройству в любом направлении</a:t>
            </a:r>
            <a:r>
              <a:rPr lang="ru-RU" sz="1600" b="1" dirty="0"/>
              <a:t>, т. е. шина данных является </a:t>
            </a:r>
            <a:r>
              <a:rPr lang="ru-RU" sz="1600" b="1" dirty="0">
                <a:solidFill>
                  <a:srgbClr val="C00000"/>
                </a:solidFill>
              </a:rPr>
              <a:t>двунаправленной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Разрядность шины данных определяется разрядностью процессора, т.е. </a:t>
            </a:r>
            <a:r>
              <a:rPr lang="ru-RU" sz="1600" b="1" dirty="0">
                <a:solidFill>
                  <a:srgbClr val="C00000"/>
                </a:solidFill>
              </a:rPr>
              <a:t>количеством двоичных разрядов, которые процессор обрабатывает за один такт</a:t>
            </a:r>
            <a:r>
              <a:rPr lang="ru-RU" sz="1600" b="1" dirty="0"/>
              <a:t>. Разрядность процессоров постоянно увеличивалась по мере развития компьютерной техники.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r>
              <a:rPr lang="ru-RU" sz="1600" b="1" dirty="0"/>
              <a:t>За 25 лет, со времени создания первого персонального компьютера (1975г.), разрядность шины данных увеличилась с 8 до 64 бит. </a:t>
            </a:r>
            <a:endParaRPr lang="ru-RU" sz="1600" b="1" dirty="0" smtClean="0"/>
          </a:p>
          <a:p>
            <a:endParaRPr lang="ru-RU" sz="1600" b="1" dirty="0"/>
          </a:p>
          <a:p>
            <a:pPr algn="just"/>
            <a:r>
              <a:rPr lang="ru-RU" sz="1600" b="1" dirty="0"/>
              <a:t>К основным режимам работы процессора с использованием шины передачи данных можно отнести следующие: </a:t>
            </a:r>
            <a:r>
              <a:rPr lang="ru-RU" sz="1600" b="1" dirty="0">
                <a:solidFill>
                  <a:srgbClr val="C00000"/>
                </a:solidFill>
              </a:rPr>
              <a:t>запись/чтение данных из оперативной памяти </a:t>
            </a:r>
            <a:r>
              <a:rPr lang="ru-RU" sz="1600" b="1" dirty="0"/>
              <a:t>и из внешних запоминающих устройств, </a:t>
            </a:r>
            <a:r>
              <a:rPr lang="ru-RU" sz="1600" b="1" dirty="0">
                <a:solidFill>
                  <a:srgbClr val="C00000"/>
                </a:solidFill>
              </a:rPr>
              <a:t>чтение данных с устройств ввода, пересылка данных на устройства вывода</a:t>
            </a:r>
            <a:r>
              <a:rPr lang="ru-RU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9781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Dual UEFI BIOS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38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40" y="1347776"/>
            <a:ext cx="5157816" cy="476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38832" y="1347776"/>
            <a:ext cx="3076592" cy="248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OC-Dual BIOS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45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04" y="1347776"/>
            <a:ext cx="7712045" cy="22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1504" y="3790952"/>
            <a:ext cx="3076592" cy="204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SystemBoard: Gold Plated CPU Socket, DDR, PCI Express Slots</a:t>
            </a:r>
            <a:endParaRPr lang="mk-MK" sz="1400" b="1" dirty="0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894" y="1438264"/>
            <a:ext cx="7756114" cy="3800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HD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40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257288"/>
            <a:ext cx="4071960" cy="283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43464" y="1257288"/>
            <a:ext cx="4162448" cy="304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0528" y="3881440"/>
            <a:ext cx="5081584" cy="239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High ESD Protection for USB and LAN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41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04920" y="2071680"/>
            <a:ext cx="6559282" cy="2405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HyperDuo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42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57288"/>
            <a:ext cx="1719272" cy="149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600" y="2705096"/>
            <a:ext cx="6272220" cy="3491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81760" y="1300176"/>
            <a:ext cx="2671752" cy="267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OC-Touch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48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33456" y="3881440"/>
            <a:ext cx="7872456" cy="2220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257288"/>
            <a:ext cx="6786600" cy="316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One Fuse per USB Port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49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2480" y="1438264"/>
            <a:ext cx="7109047" cy="352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OPT Fan Support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04" y="1528752"/>
            <a:ext cx="752316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Dual Intelligent Processors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6096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81074" y="3700465"/>
            <a:ext cx="3010532" cy="22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10296" y="1347776"/>
            <a:ext cx="2936875" cy="217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 адреса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51424" y="1257288"/>
            <a:ext cx="873116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Шина адреса предназначена для передачи по ней адреса того устройства (или той ячейки памяти), к которому обращается процессор. Адрес на нее выдает всегда только процессор.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При </a:t>
            </a:r>
            <a:r>
              <a:rPr lang="ru-RU" sz="1600" b="1" dirty="0"/>
              <a:t>операции записи информацию на </a:t>
            </a:r>
            <a:r>
              <a:rPr lang="ru-RU" sz="1600" b="1" dirty="0" smtClean="0"/>
              <a:t>шину данных </a:t>
            </a:r>
            <a:r>
              <a:rPr lang="ru-RU" sz="1600" b="1" dirty="0"/>
              <a:t>выставляет процессор, а считывает то устройство (например, память или принтер), адрес которого выставлен на шине адреса.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При </a:t>
            </a:r>
            <a:r>
              <a:rPr lang="ru-RU" sz="1600" b="1" dirty="0"/>
              <a:t>операции чтения информацию </a:t>
            </a:r>
            <a:r>
              <a:rPr lang="ru-RU" sz="1600" b="1" dirty="0" smtClean="0"/>
              <a:t>на шину данных выставляет </a:t>
            </a:r>
            <a:r>
              <a:rPr lang="ru-RU" sz="1600" b="1" dirty="0"/>
              <a:t>устройство, адрес которого выставлен на шине адреса, а считывает процессор.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Таким образом, </a:t>
            </a:r>
            <a:r>
              <a:rPr lang="ru-RU" sz="1600" b="1" dirty="0">
                <a:solidFill>
                  <a:srgbClr val="C00000"/>
                </a:solidFill>
              </a:rPr>
              <a:t>каждое устройство или ячейка оперативной памяти имеет свой адрес</a:t>
            </a:r>
            <a:r>
              <a:rPr lang="ru-RU" sz="1600" b="1" dirty="0"/>
              <a:t>. Адрес передается по адресной шине, причем сигналы по ней передаются в одном направлении </a:t>
            </a:r>
            <a:r>
              <a:rPr lang="ru-RU" sz="1600" b="1" dirty="0">
                <a:solidFill>
                  <a:srgbClr val="C00000"/>
                </a:solidFill>
              </a:rPr>
              <a:t>от процессора к оперативной памяти и устройствам</a:t>
            </a:r>
            <a:r>
              <a:rPr lang="ru-RU" sz="1600" b="1" dirty="0"/>
              <a:t> (</a:t>
            </a:r>
            <a:r>
              <a:rPr lang="ru-RU" sz="1600" b="1" dirty="0">
                <a:solidFill>
                  <a:srgbClr val="C00000"/>
                </a:solidFill>
              </a:rPr>
              <a:t>однонаправленная шина</a:t>
            </a:r>
            <a:r>
              <a:rPr lang="ru-RU" sz="1600" b="1" dirty="0"/>
              <a:t>).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Разрядность шины</a:t>
            </a:r>
            <a:r>
              <a:rPr lang="ru-RU" sz="1600" b="1" i="1" dirty="0"/>
              <a:t> </a:t>
            </a:r>
            <a:r>
              <a:rPr lang="ru-RU" sz="1600" b="1" dirty="0"/>
              <a:t>адреса определяет </a:t>
            </a:r>
            <a:r>
              <a:rPr lang="ru-RU" sz="1600" b="1" dirty="0">
                <a:solidFill>
                  <a:srgbClr val="C00000"/>
                </a:solidFill>
              </a:rPr>
              <a:t>адресное пространство процессора</a:t>
            </a:r>
            <a:r>
              <a:rPr lang="ru-RU" sz="1600" b="1" dirty="0"/>
              <a:t>, т.е. количество ячеек оперативной памяти, которые могут иметь уникальные адреса.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Количество </a:t>
            </a:r>
            <a:r>
              <a:rPr lang="ru-RU" sz="1600" b="1" dirty="0"/>
              <a:t>адресуемых ячеек памяти можно рассчитать по формуле: </a:t>
            </a:r>
          </a:p>
          <a:p>
            <a:pPr algn="ctr"/>
            <a:r>
              <a:rPr lang="ru-RU" sz="1600" b="1" i="1" dirty="0"/>
              <a:t>N =2</a:t>
            </a:r>
            <a:r>
              <a:rPr lang="ru-RU" sz="1600" b="1" i="1" baseline="30000" dirty="0"/>
              <a:t> I</a:t>
            </a:r>
            <a:r>
              <a:rPr lang="ru-RU" sz="1600" b="1" baseline="30000" dirty="0"/>
              <a:t> </a:t>
            </a:r>
            <a:r>
              <a:rPr lang="ru-RU" sz="1600" b="1" dirty="0"/>
              <a:t>, где I — разрядность шины адреса. </a:t>
            </a:r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9516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SystemBoard: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MemOK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!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52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2852728" cy="2502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14680" y="1438264"/>
            <a:ext cx="5613527" cy="34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Box 52"/>
          <p:cNvSpPr txBox="1">
            <a:spLocks noChangeArrowheads="1"/>
          </p:cNvSpPr>
          <p:nvPr/>
        </p:nvSpPr>
        <p:spPr bwMode="auto">
          <a:xfrm>
            <a:off x="874829" y="2978940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АППАРАТНЫЕ ИНТЕРФЕЙСЫ ПК</a:t>
            </a:r>
          </a:p>
        </p:txBody>
      </p:sp>
    </p:spTree>
    <p:extLst>
      <p:ext uri="{BB962C8B-B14F-4D97-AF65-F5344CB8AC3E}">
        <p14:creationId xmlns:p14="http://schemas.microsoft.com/office/powerpoint/2010/main" val="278823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Универсальная последовательная шина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USB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5205416" y="1257288"/>
            <a:ext cx="3848096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err="1">
                <a:solidFill>
                  <a:srgbClr val="C00000"/>
                </a:solidFill>
              </a:rPr>
              <a:t>Universal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Serial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Bus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- универсальная шина с последовательной передачей данных. Поддерживает возможность </a:t>
            </a:r>
            <a:r>
              <a:rPr lang="ru-RU" sz="1600" b="1" dirty="0" smtClean="0"/>
              <a:t>«горячего» </a:t>
            </a:r>
            <a:r>
              <a:rPr lang="ru-RU" sz="1600" b="1" dirty="0"/>
              <a:t>подключения к работающему компьютеру.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Версия </a:t>
            </a:r>
            <a:r>
              <a:rPr lang="ru-RU" sz="1600" b="1" dirty="0"/>
              <a:t>USB 1.1 поддерживает </a:t>
            </a:r>
            <a:r>
              <a:rPr lang="ru-RU" sz="1600" b="1" dirty="0" err="1"/>
              <a:t>скрость</a:t>
            </a:r>
            <a:r>
              <a:rPr lang="ru-RU" sz="1600" b="1" dirty="0"/>
              <a:t> до 12 Мбит/с, USB 2.0 - до 480 Мбит/с.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USB </a:t>
            </a:r>
            <a:r>
              <a:rPr lang="ru-RU" sz="1600" b="1" dirty="0"/>
              <a:t>- интерфейс предназначен для подключения периферийных устройств, например, внешних модемов, принтеров, внешних накопителей и т. д. </a:t>
            </a:r>
            <a:endParaRPr lang="ru-RU" sz="16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5"/>
            <a:ext cx="4976840" cy="3738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138088" y="5238760"/>
            <a:ext cx="4976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USB обеспечивает устройства питанием, поэтому они могут работать от интерфейса без дополнительного </a:t>
            </a:r>
            <a:r>
              <a:rPr lang="ru-RU" sz="1600" b="1" dirty="0" smtClean="0"/>
              <a:t>питания.</a:t>
            </a:r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70677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Типы разъемов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USB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90488" y="1257288"/>
            <a:ext cx="882493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Всего существует три типа USB-разъёмов: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 разъём «тип A»: обычно присутствует у ПК. 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 разъём «тип B»: обычно находится на самом USB-устройстве (если кабель съёмный). </a:t>
            </a:r>
          </a:p>
          <a:p>
            <a:pPr algn="just"/>
            <a:r>
              <a:rPr lang="ru-RU" sz="1600" b="1" dirty="0" smtClean="0"/>
              <a:t>- разъём </a:t>
            </a:r>
            <a:r>
              <a:rPr lang="ru-RU" sz="1600" b="1" dirty="0" err="1" smtClean="0"/>
              <a:t>мини-USB</a:t>
            </a:r>
            <a:r>
              <a:rPr lang="ru-RU" sz="1600" b="1" dirty="0" smtClean="0"/>
              <a:t>: обычно используется цифровыми видеокамерами, внешними жёсткими дисками и т.д.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976560"/>
            <a:ext cx="3167080" cy="28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24193" y="4408426"/>
            <a:ext cx="3167080" cy="185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19808" y="2705096"/>
            <a:ext cx="3139044" cy="237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998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IEEE-1394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58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69979" y="2438313"/>
            <a:ext cx="5929320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Интерфейс </a:t>
            </a:r>
            <a:r>
              <a:rPr lang="ru-RU" sz="1600" b="1" dirty="0" err="1">
                <a:solidFill>
                  <a:srgbClr val="C00000"/>
                </a:solidFill>
              </a:rPr>
              <a:t>FireWire</a:t>
            </a:r>
            <a:r>
              <a:rPr lang="ru-RU" sz="1600" b="1" dirty="0">
                <a:solidFill>
                  <a:srgbClr val="C00000"/>
                </a:solidFill>
              </a:rPr>
              <a:t> IEEE1394a </a:t>
            </a:r>
            <a:r>
              <a:rPr lang="ru-RU" sz="1600" b="1" dirty="0"/>
              <a:t>позволяет подключать к компьютеру такие устройства, как видеокамеры, внешние CD-, DVD-приводы и жесткие диски, звуковые карты. Интерфейс </a:t>
            </a:r>
            <a:r>
              <a:rPr lang="ru-RU" sz="1600" b="1" dirty="0" err="1"/>
              <a:t>FireWire</a:t>
            </a:r>
            <a:r>
              <a:rPr lang="ru-RU" sz="1600" b="1" dirty="0"/>
              <a:t> обеспечивает </a:t>
            </a:r>
            <a:r>
              <a:rPr lang="ru-RU" sz="1600" b="1" dirty="0" smtClean="0"/>
              <a:t>«горячее» </a:t>
            </a:r>
            <a:r>
              <a:rPr lang="ru-RU" sz="1600" b="1" dirty="0"/>
              <a:t>подключение внешних устройств. </a:t>
            </a:r>
            <a:r>
              <a:rPr lang="ru-RU" sz="1600" b="1" dirty="0" err="1"/>
              <a:t>FireWire</a:t>
            </a:r>
            <a:r>
              <a:rPr lang="ru-RU" sz="1600" b="1" dirty="0"/>
              <a:t> IEEE1394a обладает пропускной способностью 400 Мбит/с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Интерфейс </a:t>
            </a:r>
            <a:r>
              <a:rPr lang="ru-RU" sz="1600" b="1" dirty="0" err="1">
                <a:solidFill>
                  <a:srgbClr val="C00000"/>
                </a:solidFill>
              </a:rPr>
              <a:t>FireWire</a:t>
            </a:r>
            <a:r>
              <a:rPr lang="ru-RU" sz="1600" b="1" dirty="0">
                <a:solidFill>
                  <a:srgbClr val="C00000"/>
                </a:solidFill>
              </a:rPr>
              <a:t> IEEE1394b </a:t>
            </a:r>
            <a:r>
              <a:rPr lang="ru-RU" sz="1600" b="1" dirty="0"/>
              <a:t>имеет скорость передачи данных 800 Мбит/с. Протокол IEEE1394b обратно совместим со стандартом IEEE1394a.</a:t>
            </a:r>
            <a:endParaRPr lang="ru-RU" sz="16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57150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10296" y="1347776"/>
            <a:ext cx="2933696" cy="2177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10296" y="3519488"/>
            <a:ext cx="2967033" cy="239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1606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PS/2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4029072" y="1347776"/>
            <a:ext cx="49768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Названные в честь «старушки» IBM PS/2 эти разъёмы сегодня широко используются в качестве стандартных интерфейсов для клавиатуры и мыши, но они постепенно уступают место USB. Сегодня распространена следующая схема цветового кодирования.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09" y="1323978"/>
            <a:ext cx="38385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48344" y="3067048"/>
            <a:ext cx="3297214" cy="189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8088" y="4088797"/>
            <a:ext cx="3452810" cy="205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00509" y="3976892"/>
            <a:ext cx="1657347" cy="2166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8303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VGA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60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4300536" y="1347776"/>
            <a:ext cx="4705376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ПК достаточно давно использует 15-контактный интерфейс </a:t>
            </a:r>
            <a:r>
              <a:rPr lang="ru-RU" sz="1600" b="1" dirty="0" err="1" smtClean="0"/>
              <a:t>Mini-D-Sub</a:t>
            </a:r>
            <a:r>
              <a:rPr lang="ru-RU" sz="1600" b="1" dirty="0" smtClean="0"/>
              <a:t> для подключения монитора (HD15).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С помощью правильного переходника можно подключить такой монитор и к выходу DVI-I (</a:t>
            </a:r>
            <a:r>
              <a:rPr lang="ru-RU" sz="1600" b="1" dirty="0" err="1" smtClean="0"/>
              <a:t>DVI-integrated</a:t>
            </a:r>
            <a:r>
              <a:rPr lang="ru-RU" sz="1600" b="1" dirty="0" smtClean="0"/>
              <a:t>) графической карты.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Интерфейс VGA передаёт сигналы красного, зелёного и синего цветов, а также информацию о горизонтальной (</a:t>
            </a:r>
            <a:r>
              <a:rPr lang="ru-RU" sz="1600" b="1" dirty="0" err="1" smtClean="0"/>
              <a:t>H-Sync</a:t>
            </a:r>
            <a:r>
              <a:rPr lang="ru-RU" sz="1600" b="1" dirty="0" smtClean="0"/>
              <a:t>) и вертикальной (</a:t>
            </a:r>
            <a:r>
              <a:rPr lang="ru-RU" sz="1600" b="1" dirty="0" err="1" smtClean="0"/>
              <a:t>V-Sync</a:t>
            </a:r>
            <a:r>
              <a:rPr lang="ru-RU" sz="1600" b="1" dirty="0" smtClean="0"/>
              <a:t>) синхронизациях.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4086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76" y="3067048"/>
            <a:ext cx="398145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935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VGA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61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4391024" y="1347776"/>
            <a:ext cx="4524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Новые графические карты обычно оснащаются двумя выходами DVI. Но с помощью переходника DVI-VGA можно легко изменить интерфейс.</a:t>
            </a:r>
          </a:p>
        </p:txBody>
      </p:sp>
      <p:pic>
        <p:nvPicPr>
          <p:cNvPr id="7170" name="Picture 2" descr="http://housecomputer.ru/technology/interface/all_pc_interfaces/interfeis-2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1923" y="1347776"/>
            <a:ext cx="4048125" cy="2809876"/>
          </a:xfrm>
          <a:prstGeom prst="rect">
            <a:avLst/>
          </a:prstGeom>
          <a:noFill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34914" y="3609976"/>
            <a:ext cx="4594776" cy="2452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3931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DVI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62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3033704" y="1347776"/>
            <a:ext cx="588172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DVI является интерфейсом монитора, разработанным, главным образом, для цифровых сигналов. Чтобы не требовалось переводить цифровые сигналы графической карты в аналоговые, а затем выполнять обратное преобразование в дисплее.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Графическая карта с двумя портами DVI может работать одновременно с двумя (цифровыми) мониторами.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Поскольку переход с аналоговой на цифровую графику протекает медленно, разработчики графического оборудования позволяют использовать параллельно обе технологии.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7"/>
            <a:ext cx="2805128" cy="259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05168" y="4876808"/>
            <a:ext cx="56007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138088" y="4062416"/>
            <a:ext cx="298610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DVI-I позволяет одновременно использовать как цифровое, так и аналоговое подключение. </a:t>
            </a:r>
          </a:p>
          <a:p>
            <a:r>
              <a:rPr lang="ru-RU" sz="1600" b="1" dirty="0" smtClean="0"/>
              <a:t>DVI-D позволяет только цифровое подключение (без возможности подсоединить аналоговый монитор). 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4241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S-Video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63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257288"/>
            <a:ext cx="2852728" cy="228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Прямоугольник 8"/>
          <p:cNvSpPr/>
          <p:nvPr/>
        </p:nvSpPr>
        <p:spPr>
          <a:xfrm>
            <a:off x="2852728" y="1257288"/>
            <a:ext cx="62436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err="1">
                <a:solidFill>
                  <a:srgbClr val="C00000"/>
                </a:solidFill>
              </a:rPr>
              <a:t>Separate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Video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- используется для передачи аналогового видеосигнала.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Основным </a:t>
            </a:r>
            <a:r>
              <a:rPr lang="ru-RU" sz="1600" b="1" dirty="0"/>
              <a:t>отличием от </a:t>
            </a:r>
            <a:r>
              <a:rPr lang="ru-RU" sz="1600" b="1" dirty="0" smtClean="0"/>
              <a:t>компонентного интерфейса </a:t>
            </a:r>
            <a:r>
              <a:rPr lang="en-US" sz="1600" b="1" dirty="0" smtClean="0"/>
              <a:t>D-SUB (VGA)</a:t>
            </a:r>
            <a:r>
              <a:rPr lang="ru-RU" sz="1600" b="1" dirty="0" smtClean="0"/>
              <a:t> </a:t>
            </a:r>
            <a:r>
              <a:rPr lang="ru-RU" sz="1600" b="1" dirty="0"/>
              <a:t>является то, что отдельные составляющие видеосигнала (сигнал яркости и сигнал цветности) передаются не по одному проводу, а по разным.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Благодаря </a:t>
            </a:r>
            <a:r>
              <a:rPr lang="ru-RU" sz="1600" b="1" dirty="0"/>
              <a:t>этому обеспечивается возможность передать </a:t>
            </a:r>
            <a:r>
              <a:rPr lang="ru-RU" sz="1600" b="1" dirty="0" smtClean="0"/>
              <a:t>«картинку» </a:t>
            </a:r>
            <a:r>
              <a:rPr lang="ru-RU" sz="1600" b="1" dirty="0"/>
              <a:t>более высокого качества.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/>
              <a:t>качестве разъема для интерфейса S-</a:t>
            </a:r>
            <a:r>
              <a:rPr lang="ru-RU" sz="1600" b="1" dirty="0" err="1"/>
              <a:t>Video</a:t>
            </a:r>
            <a:r>
              <a:rPr lang="ru-RU" sz="1600" b="1" dirty="0"/>
              <a:t> обычно используется круглый </a:t>
            </a:r>
            <a:r>
              <a:rPr lang="ru-RU" sz="1600" b="1" dirty="0" err="1"/>
              <a:t>четырехконтактный</a:t>
            </a:r>
            <a:r>
              <a:rPr lang="ru-RU" sz="1600" b="1" dirty="0"/>
              <a:t> разъем 4-pin </a:t>
            </a:r>
            <a:r>
              <a:rPr lang="ru-RU" sz="1600" b="1" dirty="0" err="1"/>
              <a:t>mini</a:t>
            </a:r>
            <a:r>
              <a:rPr lang="ru-RU" sz="1600" b="1" dirty="0"/>
              <a:t> DIN.</a:t>
            </a:r>
            <a:endParaRPr lang="ru-RU" sz="1600" b="1" dirty="0" smtClean="0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9552" y="3790952"/>
            <a:ext cx="2038336" cy="194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561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 адреса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51424" y="1257288"/>
            <a:ext cx="8731164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Каждой шине соответствует свое адресное пространство, т. е. максимальный объем адресуемой </a:t>
            </a:r>
            <a:r>
              <a:rPr lang="ru-RU" sz="1600" b="1" dirty="0" smtClean="0"/>
              <a:t>памяти, например, </a:t>
            </a:r>
            <a:r>
              <a:rPr lang="ru-RU" sz="1600" b="1" i="1" dirty="0" smtClean="0"/>
              <a:t>N</a:t>
            </a:r>
            <a:r>
              <a:rPr lang="ru-RU" sz="1600" b="1" i="1" dirty="0"/>
              <a:t> = 2</a:t>
            </a:r>
            <a:r>
              <a:rPr lang="ru-RU" sz="1600" b="1" i="1" baseline="30000" dirty="0"/>
              <a:t> I </a:t>
            </a:r>
            <a:r>
              <a:rPr lang="ru-RU" sz="1600" b="1" i="1" dirty="0"/>
              <a:t>=</a:t>
            </a:r>
            <a:r>
              <a:rPr lang="ru-RU" sz="1600" b="1" dirty="0"/>
              <a:t> 2 </a:t>
            </a:r>
            <a:r>
              <a:rPr lang="ru-RU" sz="1600" b="1" baseline="30000" dirty="0"/>
              <a:t>32</a:t>
            </a:r>
            <a:r>
              <a:rPr lang="ru-RU" sz="1600" b="1" dirty="0"/>
              <a:t>= 4 </a:t>
            </a:r>
            <a:r>
              <a:rPr lang="ru-RU" sz="1600" b="1" dirty="0" smtClean="0"/>
              <a:t>Гб.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Разрядность шины адреса постоянно увеличивалась и в современных персональных компьютерах составляет 32 бит. Таким образом, максимально возможное количество адресуемых ячеек памяти равно: </a:t>
            </a:r>
          </a:p>
          <a:p>
            <a:pPr algn="ctr"/>
            <a:r>
              <a:rPr lang="ru-RU" sz="1600" b="1" i="1" dirty="0"/>
              <a:t>N</a:t>
            </a:r>
            <a:r>
              <a:rPr lang="ru-RU" sz="1600" b="1" dirty="0"/>
              <a:t> == 2 </a:t>
            </a:r>
            <a:r>
              <a:rPr lang="ru-RU" sz="1600" b="1" baseline="30000" dirty="0"/>
              <a:t>32</a:t>
            </a:r>
            <a:r>
              <a:rPr lang="ru-RU" sz="1600" b="1" dirty="0"/>
              <a:t> = 4 294 967 296 = 4 Гб </a:t>
            </a:r>
            <a:endParaRPr lang="ru-RU" sz="1600" b="1" dirty="0" smtClean="0"/>
          </a:p>
          <a:p>
            <a:endParaRPr lang="ru-RU" sz="1600" b="1" dirty="0"/>
          </a:p>
          <a:p>
            <a:pPr algn="just"/>
            <a:r>
              <a:rPr lang="ru-RU" sz="1600" b="1" dirty="0"/>
              <a:t>В персональных компьютерах величина адресного пространства процессора и величина фактически установленной оперативной памяти практически всегда различаются. </a:t>
            </a:r>
            <a:endParaRPr lang="en-US" sz="1600" b="1" dirty="0" smtClean="0"/>
          </a:p>
          <a:p>
            <a:pPr algn="just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2184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HDMI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65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" y="1347776"/>
            <a:ext cx="40195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Прямоугольник 8"/>
          <p:cNvSpPr/>
          <p:nvPr/>
        </p:nvSpPr>
        <p:spPr>
          <a:xfrm>
            <a:off x="4156270" y="1448736"/>
            <a:ext cx="47053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цифровом </a:t>
            </a:r>
            <a:r>
              <a:rPr lang="ru-RU" sz="1600" b="1" dirty="0" err="1" smtClean="0"/>
              <a:t>мультимедийном</a:t>
            </a:r>
            <a:r>
              <a:rPr lang="ru-RU" sz="1600" b="1" dirty="0" smtClean="0"/>
              <a:t> интерфейсе для несжатых HDTV-сигналов с разрешением до 1920x1080 (или 1080i), со встроенным механизмом защиты авторских прав </a:t>
            </a:r>
            <a:r>
              <a:rPr lang="ru-RU" sz="1600" b="1" dirty="0" err="1" smtClean="0"/>
              <a:t>Digital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Rights</a:t>
            </a:r>
            <a:r>
              <a:rPr lang="ru-RU" sz="1600" b="1" dirty="0" smtClean="0"/>
              <a:t> Management (DRM используются вилки типа A с 19 контактами.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4440" y="3519488"/>
            <a:ext cx="39243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138088" y="3881440"/>
            <a:ext cx="47053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Интерфейс HDMI использует ту же технологию сигналов TDMS, что и DVI-D. Это объясняет появление переходников HDMI-DVI. Кроме того, HDMI может обеспечить до 8 каналов звука с разрядностью 24 бита и частотой 192 кГц. Обратите внимание, что кабели HDMI не могут быть длиннее 15 метров. </a:t>
            </a:r>
          </a:p>
        </p:txBody>
      </p:sp>
    </p:spTree>
    <p:extLst>
      <p:ext uri="{BB962C8B-B14F-4D97-AF65-F5344CB8AC3E}">
        <p14:creationId xmlns:p14="http://schemas.microsoft.com/office/powerpoint/2010/main" val="1549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LAN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66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" y="1257289"/>
            <a:ext cx="3214680" cy="198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Прямоугольник 12"/>
          <p:cNvSpPr/>
          <p:nvPr/>
        </p:nvSpPr>
        <p:spPr>
          <a:xfrm>
            <a:off x="3395656" y="1305342"/>
            <a:ext cx="551976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Сетевые кабели RJ45 можно найти с различной длиной и расцветкой. </a:t>
            </a:r>
          </a:p>
          <a:p>
            <a:pPr algn="just"/>
            <a:r>
              <a:rPr lang="ru-RU" sz="1600" b="1" dirty="0" smtClean="0"/>
              <a:t>В сетях чаще всего используются разъёмы для витой пары. На данный момент 100-Мбит/с Ethernet уступает место гигабитному Ethernet (он работает на скоростях до 1 Гбит/с). Но все они используют вилки RJ45.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Кабели Ethernet можно разделить на два вида. </a:t>
            </a:r>
          </a:p>
          <a:p>
            <a:pPr algn="just"/>
            <a:r>
              <a:rPr lang="en-US" sz="1600" b="1" dirty="0" smtClean="0"/>
              <a:t>- </a:t>
            </a:r>
            <a:r>
              <a:rPr lang="ru-RU" sz="1600" b="1" dirty="0" smtClean="0"/>
              <a:t>классический патч-кабель, который используется для подключения компьютера к концентратору или коммутатору. </a:t>
            </a:r>
          </a:p>
          <a:p>
            <a:pPr algn="just"/>
            <a:r>
              <a:rPr lang="ru-RU" sz="1600" b="1" dirty="0" smtClean="0"/>
              <a:t>- кабель с перекрёстной обжимкой, который используется для соединения между собой двух компьютеров. 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248024"/>
            <a:ext cx="3214680" cy="230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797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LAN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67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" y="1347776"/>
            <a:ext cx="39433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4210048" y="1347776"/>
            <a:ext cx="4705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Современные карты используют светодиоды для отображения активности.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 Европе и Северной Америке устройства ISDN и сетевое оборудование используют тот же самый RJ45. Следует отметить, что вилки RJ45 разрешают «горячее подключение», причем, если вы ошибётесь, ничего страшного не случится. </a:t>
            </a:r>
          </a:p>
        </p:txBody>
      </p:sp>
    </p:spTree>
    <p:extLst>
      <p:ext uri="{BB962C8B-B14F-4D97-AF65-F5344CB8AC3E}">
        <p14:creationId xmlns:p14="http://schemas.microsoft.com/office/powerpoint/2010/main" val="37500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LAN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68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33704" y="1347776"/>
            <a:ext cx="5881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Интерфейсы RJ45 и RJ11 очень похожи друг на друга, но у RJ11 всего четыре контакта, а у RJ45 их восемь. </a:t>
            </a:r>
          </a:p>
          <a:p>
            <a:pPr algn="just"/>
            <a:endParaRPr lang="ru-RU" sz="1600" b="1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88" y="1288639"/>
            <a:ext cx="2762240" cy="225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33952" y="3609976"/>
            <a:ext cx="39719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Прямоугольник 12"/>
          <p:cNvSpPr/>
          <p:nvPr/>
        </p:nvSpPr>
        <p:spPr>
          <a:xfrm>
            <a:off x="228576" y="370046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1600" b="1" dirty="0" smtClean="0"/>
              <a:t>В компьютерных системах RJ11 используется, главным образом, для подключения к модемам телефонной линии. Кроме того, существует множество переходников на RJ11, так как телефонные розетки в каждой стране могут быть собственного стандарта.</a:t>
            </a:r>
          </a:p>
        </p:txBody>
      </p:sp>
    </p:spTree>
    <p:extLst>
      <p:ext uri="{BB962C8B-B14F-4D97-AF65-F5344CB8AC3E}">
        <p14:creationId xmlns:p14="http://schemas.microsoft.com/office/powerpoint/2010/main" val="57439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GB" sz="1600" b="1" dirty="0" smtClean="0">
                <a:solidFill>
                  <a:schemeClr val="bg1"/>
                </a:solidFill>
                <a:latin typeface="Sansation" pitchFamily="2" charset="0"/>
              </a:rPr>
              <a:t>ATA/133 (Parallel ATA, </a:t>
            </a:r>
            <a:r>
              <a:rPr lang="en-GB" sz="1600" b="1" dirty="0" err="1" smtClean="0">
                <a:solidFill>
                  <a:schemeClr val="bg1"/>
                </a:solidFill>
                <a:latin typeface="Sansation" pitchFamily="2" charset="0"/>
              </a:rPr>
              <a:t>UltraDMA</a:t>
            </a:r>
            <a:r>
              <a:rPr lang="en-GB" sz="1600" b="1" dirty="0" smtClean="0">
                <a:solidFill>
                  <a:schemeClr val="bg1"/>
                </a:solidFill>
                <a:latin typeface="Sansation" pitchFamily="2" charset="0"/>
              </a:rPr>
              <a:t>/133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или </a:t>
            </a:r>
            <a:r>
              <a:rPr lang="en-GB" sz="1600" b="1" dirty="0" smtClean="0">
                <a:solidFill>
                  <a:schemeClr val="bg1"/>
                </a:solidFill>
                <a:latin typeface="Sansation" pitchFamily="2" charset="0"/>
              </a:rPr>
              <a:t>E-IDE)</a:t>
            </a:r>
            <a:endParaRPr lang="en-US" sz="1600" b="1" dirty="0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69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667120" y="1347776"/>
            <a:ext cx="524830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Параллельная шина передаёт данные с жёстких дисков и оптических накопителей (CD и DVD) и обратно. Она известна как параллельная ATA (</a:t>
            </a:r>
            <a:r>
              <a:rPr lang="ru-RU" sz="1600" b="1" dirty="0" err="1" smtClean="0"/>
              <a:t>Parallel</a:t>
            </a:r>
            <a:r>
              <a:rPr lang="ru-RU" sz="1600" b="1" dirty="0" smtClean="0"/>
              <a:t> ATA) и сегодня уступает место последовательной ATA (Serial ATA).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Последняя версия использует 40-контактный провод с 80 жилами (половина на "землю").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Каждый такой кабель позволяет подключать, максимум, два накопителя, когда один работает в режиме "</a:t>
            </a:r>
            <a:r>
              <a:rPr lang="ru-RU" sz="1600" b="1" dirty="0" err="1" smtClean="0"/>
              <a:t>master</a:t>
            </a:r>
            <a:r>
              <a:rPr lang="ru-RU" sz="1600" b="1" dirty="0" smtClean="0"/>
              <a:t>", а второй - в "</a:t>
            </a:r>
            <a:r>
              <a:rPr lang="ru-RU" sz="1600" b="1" dirty="0" err="1" smtClean="0"/>
              <a:t>slave</a:t>
            </a:r>
            <a:r>
              <a:rPr lang="ru-RU" sz="1600" b="1" dirty="0" smtClean="0"/>
              <a:t>". Обычно режим переключается с помощью небольшой перемычки на накопителе.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9064" y="3435083"/>
            <a:ext cx="2762240" cy="273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960" y="1347776"/>
            <a:ext cx="3495672" cy="262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7225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Serial ATA (SATA)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347776"/>
            <a:ext cx="3167080" cy="3045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Прямоугольник 8"/>
          <p:cNvSpPr/>
          <p:nvPr/>
        </p:nvSpPr>
        <p:spPr>
          <a:xfrm>
            <a:off x="3486144" y="1347776"/>
            <a:ext cx="54292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SATA является последовательным интерфейсом для подключения накопителей (сегодня это, в основном, жёсткие диски) и призван заменить старый параллельный интерфейс ATA.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Стандарт Serial ATA первого поколения сегодня используется очень широко и обеспечивает максимальную скорость передачи данных 150 Мбит/с. Максимальная длина кабеля составляет 1 метр. SATA использует подключение "точка-точка", когда один конец кабеля SATA подсоединяется к материнской плате ПК, а второй - к жёсткому диску.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9552" y="4424368"/>
            <a:ext cx="2815332" cy="1733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820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AGP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9535" y="1347776"/>
            <a:ext cx="5117299" cy="162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Прямоугольник 8"/>
          <p:cNvSpPr/>
          <p:nvPr/>
        </p:nvSpPr>
        <p:spPr>
          <a:xfrm>
            <a:off x="5386392" y="1296117"/>
            <a:ext cx="35290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Большинство графических карт в пользовательских ПК используют интерфейс </a:t>
            </a:r>
            <a:r>
              <a:rPr lang="ru-RU" sz="1600" b="1" dirty="0" err="1" smtClean="0"/>
              <a:t>Accelerated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Graphics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Port</a:t>
            </a:r>
            <a:r>
              <a:rPr lang="ru-RU" sz="1600" b="1" dirty="0" smtClean="0"/>
              <a:t> (AG</a:t>
            </a:r>
            <a:r>
              <a:rPr lang="en-US" sz="1600" b="1" dirty="0" smtClean="0"/>
              <a:t>P</a:t>
            </a:r>
            <a:r>
              <a:rPr lang="ru-RU" sz="1600" b="1" dirty="0" smtClean="0"/>
              <a:t>). </a:t>
            </a:r>
            <a:endParaRPr lang="en-US" sz="1600" b="1" dirty="0" smtClean="0"/>
          </a:p>
          <a:p>
            <a:pPr algn="just"/>
            <a:r>
              <a:rPr lang="ru-RU" sz="1600" b="1" dirty="0" smtClean="0"/>
              <a:t>Материнские платы для рабочих станций используют слот AGP </a:t>
            </a:r>
            <a:r>
              <a:rPr lang="ru-RU" sz="1600" b="1" dirty="0" err="1" smtClean="0"/>
              <a:t>Pro</a:t>
            </a:r>
            <a:r>
              <a:rPr lang="ru-RU" sz="1600" b="1" dirty="0" smtClean="0"/>
              <a:t>, который обеспечивает дополнительное питание для прожорливых карт </a:t>
            </a:r>
            <a:r>
              <a:rPr lang="ru-RU" sz="1600" b="1" dirty="0" err="1" smtClean="0"/>
              <a:t>OpenGL</a:t>
            </a:r>
            <a:r>
              <a:rPr lang="ru-RU" sz="1600" b="1" dirty="0" smtClean="0"/>
              <a:t>.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37526" y="3971928"/>
            <a:ext cx="3473113" cy="217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228576" y="3157536"/>
          <a:ext cx="4876800" cy="1828800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1719272"/>
                <a:gridCol w="31575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Стандарт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Пропускная способность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AGP 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256 Мбайт/с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AGP 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533 Мбайт/с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AGP 4X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1066 Мбайт/с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AGP 8X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2133 Мбайт/с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228576" y="5057784"/>
            <a:ext cx="51578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Стандарты AGP 1X и 2X работают на 3,3 В, в то время как AGP 4X и 8X требуют всего 1,5 В. Кроме того, существуют карты типа Universal AGP, которые подходят для разъёма любого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79116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 (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)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PCI, PCI Express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029072" y="1257288"/>
            <a:ext cx="5114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На замену интерфейсам </a:t>
            </a:r>
            <a:r>
              <a:rPr lang="en-US" sz="1600" b="1" dirty="0" smtClean="0"/>
              <a:t>PCI </a:t>
            </a:r>
            <a:r>
              <a:rPr lang="ru-RU" sz="1600" b="1" dirty="0" smtClean="0"/>
              <a:t>и </a:t>
            </a:r>
            <a:r>
              <a:rPr lang="en-US" sz="1600" b="1" dirty="0" smtClean="0"/>
              <a:t>AGP</a:t>
            </a:r>
            <a:r>
              <a:rPr lang="ru-RU" sz="1600" b="1" dirty="0" smtClean="0"/>
              <a:t> призван PCI </a:t>
            </a:r>
            <a:r>
              <a:rPr lang="ru-RU" sz="1600" b="1" dirty="0" err="1" smtClean="0"/>
              <a:t>Express</a:t>
            </a:r>
            <a:r>
              <a:rPr lang="ru-RU" sz="1600" b="1" dirty="0" smtClean="0"/>
              <a:t> (</a:t>
            </a:r>
            <a:r>
              <a:rPr lang="ru-RU" sz="1600" b="1" dirty="0" err="1" smtClean="0"/>
              <a:t>PCIe</a:t>
            </a:r>
            <a:r>
              <a:rPr lang="ru-RU" sz="1600" b="1" dirty="0" smtClean="0"/>
              <a:t>). Несмотря на название, PCI </a:t>
            </a:r>
            <a:r>
              <a:rPr lang="ru-RU" sz="1600" b="1" dirty="0" err="1" smtClean="0"/>
              <a:t>Express</a:t>
            </a:r>
            <a:r>
              <a:rPr lang="ru-RU" sz="1600" b="1" dirty="0" smtClean="0"/>
              <a:t> является последовательной шиной, а PCI (без суффикса </a:t>
            </a:r>
            <a:r>
              <a:rPr lang="ru-RU" sz="1600" b="1" dirty="0" err="1" smtClean="0"/>
              <a:t>Express</a:t>
            </a:r>
            <a:r>
              <a:rPr lang="ru-RU" sz="1600" b="1" dirty="0" smtClean="0"/>
              <a:t>) - параллельной. В общем, шины PCI и PCI </a:t>
            </a:r>
            <a:r>
              <a:rPr lang="ru-RU" sz="1600" b="1" dirty="0" err="1" smtClean="0"/>
              <a:t>Express</a:t>
            </a:r>
            <a:r>
              <a:rPr lang="ru-RU" sz="1600" b="1" dirty="0" smtClean="0"/>
              <a:t> не имеют ничего общего, помимо названия. </a:t>
            </a:r>
            <a:endParaRPr lang="ru-RU" sz="1600" b="1" dirty="0"/>
          </a:p>
        </p:txBody>
      </p:sp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60581"/>
            <a:ext cx="3981472" cy="188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0266" y="3519488"/>
            <a:ext cx="3295646" cy="232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228576" y="3338512"/>
          <a:ext cx="5338791" cy="2743200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1357320"/>
                <a:gridCol w="2201874"/>
                <a:gridCol w="177959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линий </a:t>
                      </a:r>
                      <a:r>
                        <a:rPr lang="en-US" dirty="0"/>
                        <a:t>PCI Express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Пропускная способность в одном направлении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Суммарная пропускная способность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256 Мбайт/с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512 Мбайт/с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512 Мбайт/с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 Гбайт/с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 Гбайт/с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 Гбайт/с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 Гбайт/с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4 Гбайт/с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 Гбайт/с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 Гбайт/с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6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 Bluetooth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8088" y="1257288"/>
            <a:ext cx="9005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err="1" smtClean="0">
                <a:solidFill>
                  <a:srgbClr val="C00000"/>
                </a:solidFill>
              </a:rPr>
              <a:t>Bluetooth</a:t>
            </a:r>
            <a:r>
              <a:rPr lang="ru-RU" sz="1600" b="1" dirty="0" smtClean="0"/>
              <a:t> </a:t>
            </a:r>
            <a:r>
              <a:rPr lang="en-US" sz="1600" b="1" dirty="0" smtClean="0"/>
              <a:t>- </a:t>
            </a:r>
            <a:r>
              <a:rPr lang="ru-RU" sz="1600" b="1" dirty="0" smtClean="0"/>
              <a:t>это технология для беспроводной передачи данных между устройствами различных типов.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40" y="1709728"/>
            <a:ext cx="14192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05600" y="3338512"/>
            <a:ext cx="24384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138088" y="1800216"/>
            <a:ext cx="66056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 начала своего существования стандарт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получил множество версий.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Последней версией является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4.0. Версия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4.0 позволяет обмениваться данными на скорости до 1 </a:t>
            </a:r>
            <a:r>
              <a:rPr lang="ru-RU" sz="1600" b="1" dirty="0" err="1" smtClean="0"/>
              <a:t>мбит</a:t>
            </a:r>
            <a:r>
              <a:rPr lang="ru-RU" sz="1600" b="1" dirty="0" smtClean="0"/>
              <a:t>/с. На первый взгляд немного, но такое соединение может работать на расстоянии до 100 метров. При этом не нужно никакого дополнительного оборудования, только устройство с модулем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Беспроводная связь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использует ISM-диапазон (от 2,4 до 2,4835 ГГц). Данный диапазон свободен от лицензирования и используется различными бытовыми приборами.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38088" y="5148272"/>
            <a:ext cx="8915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Для повышения устойчивости к помехам в стандарте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использован метод расширения спектра со скачкообразной перестройкой частоты (</a:t>
            </a:r>
            <a:r>
              <a:rPr lang="ru-RU" sz="1600" b="1" dirty="0" err="1" smtClean="0"/>
              <a:t>Frequency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Hopping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Spread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Spectrum</a:t>
            </a:r>
            <a:r>
              <a:rPr lang="ru-RU" sz="1600" b="1" dirty="0" smtClean="0"/>
              <a:t>, FHSS). Согласно данному методу несущая частота сигнала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меняется 1600 раз в секунду.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960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 Thunderbolt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088" y="1347776"/>
            <a:ext cx="87773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err="1" smtClean="0">
                <a:solidFill>
                  <a:srgbClr val="C00000"/>
                </a:solidFill>
              </a:rPr>
              <a:t>Thunderbolt</a:t>
            </a:r>
            <a:r>
              <a:rPr lang="ru-RU" sz="1600" b="1" dirty="0" smtClean="0"/>
              <a:t> (старое название </a:t>
            </a:r>
            <a:r>
              <a:rPr lang="ru-RU" sz="1600" b="1" dirty="0" err="1" smtClean="0"/>
              <a:t>Light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Peak</a:t>
            </a:r>
            <a:r>
              <a:rPr lang="ru-RU" sz="1600" b="1" dirty="0" smtClean="0"/>
              <a:t>) это интерфейс разработанный корпорацией Intel и представленный в 2009 году. По задумке разработчиков из Intel новый интерфейс должен заменить такие привычные и популярные интерфейсы как SCSI, USB, </a:t>
            </a:r>
            <a:r>
              <a:rPr lang="ru-RU" sz="1600" b="1" dirty="0" err="1" smtClean="0"/>
              <a:t>eSATA</a:t>
            </a:r>
            <a:r>
              <a:rPr lang="ru-RU" sz="1600" b="1" dirty="0" smtClean="0"/>
              <a:t>, </a:t>
            </a:r>
            <a:r>
              <a:rPr lang="ru-RU" sz="1600" b="1" dirty="0" err="1" smtClean="0"/>
              <a:t>FireWire</a:t>
            </a:r>
            <a:r>
              <a:rPr lang="ru-RU" sz="1600" b="1" dirty="0" smtClean="0"/>
              <a:t> и DVI. С технической стороны интерфейс </a:t>
            </a:r>
            <a:r>
              <a:rPr lang="ru-RU" sz="1600" b="1" dirty="0" err="1" smtClean="0"/>
              <a:t>Thunderbolt</a:t>
            </a:r>
            <a:r>
              <a:rPr lang="ru-RU" sz="1600" b="1" dirty="0" smtClean="0"/>
              <a:t> представляет собой объединение интерфейсов </a:t>
            </a:r>
            <a:r>
              <a:rPr lang="ru-RU" sz="1600" b="1" dirty="0" err="1" smtClean="0"/>
              <a:t>DisplayPort</a:t>
            </a:r>
            <a:r>
              <a:rPr lang="ru-RU" sz="1600" b="1" dirty="0" smtClean="0"/>
              <a:t> и </a:t>
            </a:r>
            <a:r>
              <a:rPr lang="ru-RU" sz="1600" b="1" dirty="0" err="1" smtClean="0"/>
              <a:t>PCIexpress</a:t>
            </a:r>
            <a:r>
              <a:rPr lang="ru-RU" sz="1600" b="1" dirty="0" smtClean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2886072"/>
            <a:ext cx="4614888" cy="214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Прямоугольник 16"/>
          <p:cNvSpPr/>
          <p:nvPr/>
        </p:nvSpPr>
        <p:spPr>
          <a:xfrm>
            <a:off x="4933952" y="2795584"/>
            <a:ext cx="38909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На данный момент интерфейс </a:t>
            </a:r>
            <a:r>
              <a:rPr lang="ru-RU" sz="1600" b="1" dirty="0" err="1" smtClean="0"/>
              <a:t>Thunderbolt</a:t>
            </a:r>
            <a:r>
              <a:rPr lang="ru-RU" sz="1600" b="1" dirty="0" smtClean="0"/>
              <a:t> позволяет передавать данные со скоростью 10 Гбит/с в двух направлениях на расстояние до 3 метров. 10 Гбит/с  это в 10 раз быстрее сетевого подключения </a:t>
            </a:r>
            <a:r>
              <a:rPr lang="ru-RU" sz="1600" b="1" dirty="0" err="1" smtClean="0"/>
              <a:t>Gigabit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Ethernet</a:t>
            </a:r>
            <a:r>
              <a:rPr lang="ru-RU" sz="1600" b="1" dirty="0" smtClean="0"/>
              <a:t> и в 2 раза быстрее новой версии интерфейса USB 3.0. 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138088" y="5057784"/>
            <a:ext cx="86868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 помощью интерфейса </a:t>
            </a:r>
            <a:r>
              <a:rPr lang="ru-RU" sz="1600" b="1" dirty="0" err="1" smtClean="0"/>
              <a:t>Thunderbolt</a:t>
            </a:r>
            <a:r>
              <a:rPr lang="ru-RU" sz="1600" b="1" dirty="0" smtClean="0"/>
              <a:t> можно передать фильм с разрешением </a:t>
            </a:r>
            <a:r>
              <a:rPr lang="ru-RU" sz="1600" b="1" dirty="0" err="1" smtClean="0"/>
              <a:t>FullHD</a:t>
            </a:r>
            <a:r>
              <a:rPr lang="ru-RU" sz="1600" b="1" dirty="0" smtClean="0"/>
              <a:t> меньше чем за минуту. В ближайшие 10 лет корпорация Intel планирует увеличить скорость работы </a:t>
            </a:r>
            <a:r>
              <a:rPr lang="ru-RU" sz="1600" b="1" dirty="0" err="1" smtClean="0"/>
              <a:t>Thunderbolt</a:t>
            </a:r>
            <a:r>
              <a:rPr lang="ru-RU" sz="1600" b="1" dirty="0" smtClean="0"/>
              <a:t> до впечатляющих 100 Гбит/с. При этом планируется использовать оптические кабели.</a:t>
            </a:r>
          </a:p>
        </p:txBody>
      </p:sp>
    </p:spTree>
    <p:extLst>
      <p:ext uri="{BB962C8B-B14F-4D97-AF65-F5344CB8AC3E}">
        <p14:creationId xmlns:p14="http://schemas.microsoft.com/office/powerpoint/2010/main" val="391040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управления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51424" y="1257288"/>
            <a:ext cx="8731164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По шине управления передаются сиг­налы такие, например, как сигналы </a:t>
            </a:r>
            <a:r>
              <a:rPr lang="ru-RU" sz="1600" b="1" dirty="0">
                <a:solidFill>
                  <a:srgbClr val="C00000"/>
                </a:solidFill>
              </a:rPr>
              <a:t>чтения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записи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готовности</a:t>
            </a:r>
            <a:r>
              <a:rPr lang="ru-RU" sz="1600" b="1" dirty="0"/>
              <a:t>, определяющие характер обмена информацией по </a:t>
            </a:r>
            <a:r>
              <a:rPr lang="ru-RU" sz="1600" b="1" dirty="0" smtClean="0"/>
              <a:t>ма­гистрали. Сигналы </a:t>
            </a:r>
            <a:r>
              <a:rPr lang="ru-RU" sz="1600" b="1" dirty="0"/>
              <a:t>управления определяют, какую операцию считывание или запись информации из памяти нужно производить, синхронизируют обмен информацией между устройствами.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Каждое </a:t>
            </a:r>
            <a:r>
              <a:rPr lang="ru-RU" sz="1600" b="1" dirty="0"/>
              <a:t>внешнее устройство, которому нужно обратиться к процессору, имеет на этой шине </a:t>
            </a:r>
            <a:r>
              <a:rPr lang="ru-RU" sz="1600" b="1" dirty="0">
                <a:solidFill>
                  <a:srgbClr val="C00000"/>
                </a:solidFill>
              </a:rPr>
              <a:t>собственную линию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Например, когда периферийное </a:t>
            </a:r>
            <a:r>
              <a:rPr lang="ru-RU" sz="1600" b="1" dirty="0"/>
              <a:t>устройство «хочет обратиться» к процессору, оно устанавливает на этой линии специальный сигнал (</a:t>
            </a:r>
            <a:r>
              <a:rPr lang="ru-RU" sz="1600" b="1" dirty="0">
                <a:solidFill>
                  <a:srgbClr val="C00000"/>
                </a:solidFill>
              </a:rPr>
              <a:t>сигнал прерывания</a:t>
            </a:r>
            <a:r>
              <a:rPr lang="ru-RU" sz="1600" b="1" dirty="0"/>
              <a:t>), заметив который, процессор прерывает выполняемые в этот момент действия и обращается (командой чтения или записи) к устройству. </a:t>
            </a:r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59388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Логическая схема материнской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20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8" name="Группа 77"/>
          <p:cNvGrpSpPr/>
          <p:nvPr/>
        </p:nvGrpSpPr>
        <p:grpSpPr>
          <a:xfrm>
            <a:off x="500040" y="1347776"/>
            <a:ext cx="7872456" cy="4673612"/>
            <a:chOff x="179388" y="692150"/>
            <a:chExt cx="8677275" cy="5329238"/>
          </a:xfrm>
        </p:grpSpPr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3563938" y="1844675"/>
              <a:ext cx="1584325" cy="863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Северный </a:t>
              </a:r>
            </a:p>
            <a:p>
              <a:pPr algn="ctr"/>
              <a:r>
                <a:rPr lang="ru-RU" sz="1400"/>
                <a:t>мост</a:t>
              </a: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3635375" y="765175"/>
              <a:ext cx="1368425" cy="5762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Процессор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3563938" y="3213100"/>
              <a:ext cx="1584325" cy="7921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Южный </a:t>
              </a:r>
            </a:p>
            <a:p>
              <a:pPr algn="ctr"/>
              <a:r>
                <a:rPr lang="ru-RU" sz="1400"/>
                <a:t>мост</a:t>
              </a:r>
            </a:p>
          </p:txBody>
        </p:sp>
        <p:sp>
          <p:nvSpPr>
            <p:cNvPr id="49" name="AutoShape 8"/>
            <p:cNvSpPr>
              <a:spLocks noChangeArrowheads="1"/>
            </p:cNvSpPr>
            <p:nvPr/>
          </p:nvSpPr>
          <p:spPr bwMode="auto">
            <a:xfrm>
              <a:off x="4140200" y="1341438"/>
              <a:ext cx="361950" cy="504825"/>
            </a:xfrm>
            <a:prstGeom prst="upDownArrow">
              <a:avLst>
                <a:gd name="adj1" fmla="val 50000"/>
                <a:gd name="adj2" fmla="val 27895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ru-RU" sz="1400"/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6588125" y="1989138"/>
              <a:ext cx="1584325" cy="5762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Оперативная</a:t>
              </a:r>
            </a:p>
            <a:p>
              <a:r>
                <a:rPr lang="ru-RU" sz="1400"/>
                <a:t>память</a:t>
              </a:r>
            </a:p>
          </p:txBody>
        </p:sp>
        <p:sp>
          <p:nvSpPr>
            <p:cNvPr id="51" name="AutoShape 10"/>
            <p:cNvSpPr>
              <a:spLocks noChangeArrowheads="1"/>
            </p:cNvSpPr>
            <p:nvPr/>
          </p:nvSpPr>
          <p:spPr bwMode="auto">
            <a:xfrm>
              <a:off x="5148263" y="2060575"/>
              <a:ext cx="1439862" cy="433388"/>
            </a:xfrm>
            <a:prstGeom prst="leftRightArrow">
              <a:avLst>
                <a:gd name="adj1" fmla="val 50000"/>
                <a:gd name="adj2" fmla="val 6644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Шина памяти</a:t>
              </a:r>
            </a:p>
          </p:txBody>
        </p:sp>
        <p:sp>
          <p:nvSpPr>
            <p:cNvPr id="52" name="AutoShape 11"/>
            <p:cNvSpPr>
              <a:spLocks noChangeArrowheads="1"/>
            </p:cNvSpPr>
            <p:nvPr/>
          </p:nvSpPr>
          <p:spPr bwMode="auto">
            <a:xfrm>
              <a:off x="1979613" y="2276475"/>
              <a:ext cx="1584325" cy="433388"/>
            </a:xfrm>
            <a:prstGeom prst="leftRightArrow">
              <a:avLst>
                <a:gd name="adj1" fmla="val 50000"/>
                <a:gd name="adj2" fmla="val 73113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PCI Express</a:t>
              </a:r>
              <a:endParaRPr lang="ru-RU" sz="1400"/>
            </a:p>
          </p:txBody>
        </p:sp>
        <p:sp>
          <p:nvSpPr>
            <p:cNvPr id="53" name="AutoShape 12"/>
            <p:cNvSpPr>
              <a:spLocks noChangeArrowheads="1"/>
            </p:cNvSpPr>
            <p:nvPr/>
          </p:nvSpPr>
          <p:spPr bwMode="auto">
            <a:xfrm>
              <a:off x="1979613" y="1773238"/>
              <a:ext cx="1584325" cy="433387"/>
            </a:xfrm>
            <a:prstGeom prst="leftRightArrow">
              <a:avLst>
                <a:gd name="adj1" fmla="val 50000"/>
                <a:gd name="adj2" fmla="val 73114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AGP</a:t>
              </a:r>
              <a:endParaRPr lang="ru-RU" sz="1400"/>
            </a:p>
          </p:txBody>
        </p:sp>
        <p:sp>
          <p:nvSpPr>
            <p:cNvPr id="54" name="Rectangle 13"/>
            <p:cNvSpPr>
              <a:spLocks noChangeArrowheads="1"/>
            </p:cNvSpPr>
            <p:nvPr/>
          </p:nvSpPr>
          <p:spPr bwMode="auto">
            <a:xfrm>
              <a:off x="395288" y="692150"/>
              <a:ext cx="1584325" cy="5762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Монитор</a:t>
              </a:r>
            </a:p>
            <a:p>
              <a:pPr algn="ctr"/>
              <a:r>
                <a:rPr lang="ru-RU" sz="1400"/>
                <a:t>Проектор</a:t>
              </a:r>
            </a:p>
          </p:txBody>
        </p:sp>
        <p:sp>
          <p:nvSpPr>
            <p:cNvPr id="55" name="Rectangle 14"/>
            <p:cNvSpPr>
              <a:spLocks noChangeArrowheads="1"/>
            </p:cNvSpPr>
            <p:nvPr/>
          </p:nvSpPr>
          <p:spPr bwMode="auto">
            <a:xfrm>
              <a:off x="395288" y="1773238"/>
              <a:ext cx="1584325" cy="863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Видеоплата</a:t>
              </a:r>
            </a:p>
          </p:txBody>
        </p:sp>
        <p:sp>
          <p:nvSpPr>
            <p:cNvPr id="56" name="AutoShape 15"/>
            <p:cNvSpPr>
              <a:spLocks noChangeArrowheads="1"/>
            </p:cNvSpPr>
            <p:nvPr/>
          </p:nvSpPr>
          <p:spPr bwMode="auto">
            <a:xfrm>
              <a:off x="1116013" y="1268413"/>
              <a:ext cx="217487" cy="504825"/>
            </a:xfrm>
            <a:prstGeom prst="upDownArrow">
              <a:avLst>
                <a:gd name="adj1" fmla="val 50000"/>
                <a:gd name="adj2" fmla="val 46423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ru-RU" sz="1400"/>
            </a:p>
          </p:txBody>
        </p:sp>
        <p:sp>
          <p:nvSpPr>
            <p:cNvPr id="57" name="AutoShape 16"/>
            <p:cNvSpPr>
              <a:spLocks noChangeArrowheads="1"/>
            </p:cNvSpPr>
            <p:nvPr/>
          </p:nvSpPr>
          <p:spPr bwMode="auto">
            <a:xfrm>
              <a:off x="4211638" y="2708275"/>
              <a:ext cx="217487" cy="504825"/>
            </a:xfrm>
            <a:prstGeom prst="upDownArrow">
              <a:avLst>
                <a:gd name="adj1" fmla="val 50000"/>
                <a:gd name="adj2" fmla="val 46423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ru-RU" sz="1400"/>
            </a:p>
          </p:txBody>
        </p:sp>
        <p:sp>
          <p:nvSpPr>
            <p:cNvPr id="58" name="AutoShape 17"/>
            <p:cNvSpPr>
              <a:spLocks noChangeArrowheads="1"/>
            </p:cNvSpPr>
            <p:nvPr/>
          </p:nvSpPr>
          <p:spPr bwMode="auto">
            <a:xfrm>
              <a:off x="1979613" y="3644900"/>
              <a:ext cx="1584325" cy="433388"/>
            </a:xfrm>
            <a:prstGeom prst="leftRightArrow">
              <a:avLst>
                <a:gd name="adj1" fmla="val 50000"/>
                <a:gd name="adj2" fmla="val 73113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SATA</a:t>
              </a:r>
              <a:endParaRPr lang="ru-RU" sz="1400"/>
            </a:p>
          </p:txBody>
        </p:sp>
        <p:sp>
          <p:nvSpPr>
            <p:cNvPr id="59" name="AutoShape 18"/>
            <p:cNvSpPr>
              <a:spLocks noChangeArrowheads="1"/>
            </p:cNvSpPr>
            <p:nvPr/>
          </p:nvSpPr>
          <p:spPr bwMode="auto">
            <a:xfrm>
              <a:off x="1979613" y="3141663"/>
              <a:ext cx="1584325" cy="433387"/>
            </a:xfrm>
            <a:prstGeom prst="leftRightArrow">
              <a:avLst>
                <a:gd name="adj1" fmla="val 50000"/>
                <a:gd name="adj2" fmla="val 73114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 dirty="0"/>
                <a:t>PATA</a:t>
              </a:r>
              <a:endParaRPr lang="ru-RU" sz="1400" dirty="0"/>
            </a:p>
          </p:txBody>
        </p:sp>
        <p:sp>
          <p:nvSpPr>
            <p:cNvPr id="60" name="Rectangle 19"/>
            <p:cNvSpPr>
              <a:spLocks noChangeArrowheads="1"/>
            </p:cNvSpPr>
            <p:nvPr/>
          </p:nvSpPr>
          <p:spPr bwMode="auto">
            <a:xfrm>
              <a:off x="395288" y="3213100"/>
              <a:ext cx="1584325" cy="863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Жесткие диски</a:t>
              </a:r>
            </a:p>
            <a:p>
              <a:r>
                <a:rPr lang="en-US" sz="1400"/>
                <a:t>CD</a:t>
              </a:r>
              <a:r>
                <a:rPr lang="ru-RU" sz="1400"/>
                <a:t>-дисководы</a:t>
              </a:r>
            </a:p>
            <a:p>
              <a:r>
                <a:rPr lang="en-US" sz="1400"/>
                <a:t>DVD-</a:t>
              </a:r>
              <a:r>
                <a:rPr lang="ru-RU" sz="1400"/>
                <a:t>дисководы</a:t>
              </a:r>
            </a:p>
          </p:txBody>
        </p:sp>
        <p:sp>
          <p:nvSpPr>
            <p:cNvPr id="61" name="AutoShape 20"/>
            <p:cNvSpPr>
              <a:spLocks noChangeArrowheads="1"/>
            </p:cNvSpPr>
            <p:nvPr/>
          </p:nvSpPr>
          <p:spPr bwMode="auto">
            <a:xfrm>
              <a:off x="5148263" y="3716338"/>
              <a:ext cx="1368425" cy="433387"/>
            </a:xfrm>
            <a:prstGeom prst="leftRightArrow">
              <a:avLst>
                <a:gd name="adj1" fmla="val 50000"/>
                <a:gd name="adj2" fmla="val 6315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USB</a:t>
              </a:r>
              <a:endParaRPr lang="ru-RU" sz="1400"/>
            </a:p>
          </p:txBody>
        </p:sp>
        <p:sp>
          <p:nvSpPr>
            <p:cNvPr id="62" name="AutoShape 21"/>
            <p:cNvSpPr>
              <a:spLocks noChangeArrowheads="1"/>
            </p:cNvSpPr>
            <p:nvPr/>
          </p:nvSpPr>
          <p:spPr bwMode="auto">
            <a:xfrm>
              <a:off x="5148263" y="3068638"/>
              <a:ext cx="1368425" cy="433387"/>
            </a:xfrm>
            <a:prstGeom prst="leftRightArrow">
              <a:avLst>
                <a:gd name="adj1" fmla="val 50000"/>
                <a:gd name="adj2" fmla="val 6315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PCI</a:t>
              </a:r>
              <a:endParaRPr lang="ru-RU" sz="1400"/>
            </a:p>
          </p:txBody>
        </p:sp>
        <p:sp>
          <p:nvSpPr>
            <p:cNvPr id="63" name="Rectangle 22"/>
            <p:cNvSpPr>
              <a:spLocks noChangeArrowheads="1"/>
            </p:cNvSpPr>
            <p:nvPr/>
          </p:nvSpPr>
          <p:spPr bwMode="auto">
            <a:xfrm>
              <a:off x="6516688" y="2708275"/>
              <a:ext cx="2339975" cy="93662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Сетевая карта</a:t>
              </a:r>
            </a:p>
            <a:p>
              <a:r>
                <a:rPr lang="ru-RU" sz="1400"/>
                <a:t>Внутренний модем</a:t>
              </a:r>
              <a:br>
                <a:rPr lang="ru-RU" sz="1400"/>
              </a:br>
              <a:r>
                <a:rPr lang="ru-RU" sz="1400"/>
                <a:t>Сетевой адаптер </a:t>
              </a:r>
              <a:r>
                <a:rPr lang="en-US" sz="1400"/>
                <a:t>Wi-Fi</a:t>
              </a:r>
            </a:p>
            <a:p>
              <a:r>
                <a:rPr lang="ru-RU" sz="1400"/>
                <a:t>Звуковая плата</a:t>
              </a:r>
            </a:p>
          </p:txBody>
        </p:sp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6516688" y="3789363"/>
              <a:ext cx="2016125" cy="12239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Принтер</a:t>
              </a:r>
            </a:p>
            <a:p>
              <a:r>
                <a:rPr lang="ru-RU" sz="1400"/>
                <a:t>Сканер</a:t>
              </a:r>
            </a:p>
            <a:p>
              <a:r>
                <a:rPr lang="ru-RU" sz="1400"/>
                <a:t>Цифровая камера</a:t>
              </a:r>
            </a:p>
            <a:p>
              <a:r>
                <a:rPr lang="en-US" sz="1400"/>
                <a:t>Web</a:t>
              </a:r>
              <a:r>
                <a:rPr lang="ru-RU" sz="1400"/>
                <a:t>-камера</a:t>
              </a:r>
            </a:p>
            <a:p>
              <a:r>
                <a:rPr lang="ru-RU" sz="1400"/>
                <a:t>Модем</a:t>
              </a:r>
            </a:p>
          </p:txBody>
        </p:sp>
        <p:sp>
          <p:nvSpPr>
            <p:cNvPr id="65" name="AutoShape 24"/>
            <p:cNvSpPr>
              <a:spLocks noChangeArrowheads="1"/>
            </p:cNvSpPr>
            <p:nvPr/>
          </p:nvSpPr>
          <p:spPr bwMode="auto">
            <a:xfrm>
              <a:off x="3851275" y="4005263"/>
              <a:ext cx="936625" cy="719137"/>
            </a:xfrm>
            <a:prstGeom prst="upDownArrow">
              <a:avLst>
                <a:gd name="adj1" fmla="val 50000"/>
                <a:gd name="adj2" fmla="val 2000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PS/2</a:t>
              </a:r>
              <a:endParaRPr lang="ru-RU" sz="1400"/>
            </a:p>
          </p:txBody>
        </p:sp>
        <p:sp>
          <p:nvSpPr>
            <p:cNvPr id="66" name="Rectangle 25"/>
            <p:cNvSpPr>
              <a:spLocks noChangeArrowheads="1"/>
            </p:cNvSpPr>
            <p:nvPr/>
          </p:nvSpPr>
          <p:spPr bwMode="auto">
            <a:xfrm>
              <a:off x="3708400" y="4724400"/>
              <a:ext cx="1295400" cy="5762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Клавиатура</a:t>
              </a:r>
            </a:p>
            <a:p>
              <a:r>
                <a:rPr lang="ru-RU" sz="1400"/>
                <a:t>Мышь</a:t>
              </a:r>
            </a:p>
          </p:txBody>
        </p:sp>
        <p:sp>
          <p:nvSpPr>
            <p:cNvPr id="67" name="Rectangle 30"/>
            <p:cNvSpPr>
              <a:spLocks noChangeArrowheads="1"/>
            </p:cNvSpPr>
            <p:nvPr/>
          </p:nvSpPr>
          <p:spPr bwMode="auto">
            <a:xfrm>
              <a:off x="6516688" y="5445125"/>
              <a:ext cx="1584325" cy="5762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Цифровые </a:t>
              </a:r>
            </a:p>
            <a:p>
              <a:pPr algn="ctr"/>
              <a:r>
                <a:rPr lang="ru-RU" sz="1400"/>
                <a:t>видеокамеры</a:t>
              </a:r>
            </a:p>
          </p:txBody>
        </p:sp>
        <p:grpSp>
          <p:nvGrpSpPr>
            <p:cNvPr id="68" name="Group 32"/>
            <p:cNvGrpSpPr>
              <a:grpSpLocks/>
            </p:cNvGrpSpPr>
            <p:nvPr/>
          </p:nvGrpSpPr>
          <p:grpSpPr bwMode="auto">
            <a:xfrm>
              <a:off x="5003800" y="4005263"/>
              <a:ext cx="1512888" cy="1944687"/>
              <a:chOff x="3152" y="2523"/>
              <a:chExt cx="953" cy="1225"/>
            </a:xfrm>
          </p:grpSpPr>
          <p:sp>
            <p:nvSpPr>
              <p:cNvPr id="69" name="AutoShape 27"/>
              <p:cNvSpPr>
                <a:spLocks noChangeArrowheads="1"/>
              </p:cNvSpPr>
              <p:nvPr/>
            </p:nvSpPr>
            <p:spPr bwMode="auto">
              <a:xfrm>
                <a:off x="3152" y="2523"/>
                <a:ext cx="136" cy="1134"/>
              </a:xfrm>
              <a:prstGeom prst="upArrow">
                <a:avLst>
                  <a:gd name="adj1" fmla="val 50000"/>
                  <a:gd name="adj2" fmla="val 208456"/>
                </a:avLst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ru-RU" sz="1400"/>
              </a:p>
            </p:txBody>
          </p:sp>
          <p:sp>
            <p:nvSpPr>
              <p:cNvPr id="70" name="AutoShape 29"/>
              <p:cNvSpPr>
                <a:spLocks noChangeArrowheads="1"/>
              </p:cNvSpPr>
              <p:nvPr/>
            </p:nvSpPr>
            <p:spPr bwMode="auto">
              <a:xfrm>
                <a:off x="3198" y="3430"/>
                <a:ext cx="907" cy="318"/>
              </a:xfrm>
              <a:prstGeom prst="rightArrow">
                <a:avLst>
                  <a:gd name="adj1" fmla="val 50000"/>
                  <a:gd name="adj2" fmla="val 71305"/>
                </a:avLst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/>
                <a:r>
                  <a:rPr lang="en-US" sz="1400"/>
                  <a:t>IEEE 1394</a:t>
                </a:r>
                <a:endParaRPr lang="ru-RU" sz="1400"/>
              </a:p>
            </p:txBody>
          </p:sp>
          <p:sp>
            <p:nvSpPr>
              <p:cNvPr id="71" name="Rectangle 31"/>
              <p:cNvSpPr>
                <a:spLocks noChangeArrowheads="1"/>
              </p:cNvSpPr>
              <p:nvPr/>
            </p:nvSpPr>
            <p:spPr bwMode="auto">
              <a:xfrm>
                <a:off x="3198" y="3475"/>
                <a:ext cx="45" cy="18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ru-RU" sz="1400"/>
              </a:p>
            </p:txBody>
          </p:sp>
        </p:grpSp>
        <p:sp>
          <p:nvSpPr>
            <p:cNvPr id="72" name="AutoShape 34"/>
            <p:cNvSpPr>
              <a:spLocks noChangeArrowheads="1"/>
            </p:cNvSpPr>
            <p:nvPr/>
          </p:nvSpPr>
          <p:spPr bwMode="auto">
            <a:xfrm flipH="1">
              <a:off x="3492500" y="4005263"/>
              <a:ext cx="215900" cy="1655762"/>
            </a:xfrm>
            <a:prstGeom prst="upArrow">
              <a:avLst>
                <a:gd name="adj1" fmla="val 50000"/>
                <a:gd name="adj2" fmla="val 191728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ru-RU" sz="1400"/>
            </a:p>
          </p:txBody>
        </p:sp>
        <p:sp>
          <p:nvSpPr>
            <p:cNvPr id="73" name="AutoShape 35"/>
            <p:cNvSpPr>
              <a:spLocks noChangeArrowheads="1"/>
            </p:cNvSpPr>
            <p:nvPr/>
          </p:nvSpPr>
          <p:spPr bwMode="auto">
            <a:xfrm flipH="1">
              <a:off x="3059113" y="5445125"/>
              <a:ext cx="577850" cy="288925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ru-RU" sz="1400"/>
            </a:p>
          </p:txBody>
        </p:sp>
        <p:sp>
          <p:nvSpPr>
            <p:cNvPr id="74" name="Rectangle 36"/>
            <p:cNvSpPr>
              <a:spLocks noChangeArrowheads="1"/>
            </p:cNvSpPr>
            <p:nvPr/>
          </p:nvSpPr>
          <p:spPr bwMode="auto">
            <a:xfrm flipH="1">
              <a:off x="3563938" y="5372100"/>
              <a:ext cx="71437" cy="28892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ru-RU" sz="1400"/>
            </a:p>
          </p:txBody>
        </p:sp>
        <p:sp>
          <p:nvSpPr>
            <p:cNvPr id="75" name="Rectangle 37"/>
            <p:cNvSpPr>
              <a:spLocks noChangeArrowheads="1"/>
            </p:cNvSpPr>
            <p:nvPr/>
          </p:nvSpPr>
          <p:spPr bwMode="auto">
            <a:xfrm>
              <a:off x="1835150" y="5300663"/>
              <a:ext cx="1223963" cy="5762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Звуковая </a:t>
              </a:r>
            </a:p>
            <a:p>
              <a:pPr algn="ctr"/>
              <a:r>
                <a:rPr lang="ru-RU" sz="1400"/>
                <a:t>микросхема</a:t>
              </a:r>
            </a:p>
          </p:txBody>
        </p:sp>
        <p:sp>
          <p:nvSpPr>
            <p:cNvPr id="76" name="AutoShape 38"/>
            <p:cNvSpPr>
              <a:spLocks noChangeArrowheads="1"/>
            </p:cNvSpPr>
            <p:nvPr/>
          </p:nvSpPr>
          <p:spPr bwMode="auto">
            <a:xfrm>
              <a:off x="1619250" y="5445125"/>
              <a:ext cx="215900" cy="288925"/>
            </a:xfrm>
            <a:prstGeom prst="leftRightArrow">
              <a:avLst>
                <a:gd name="adj1" fmla="val 50000"/>
                <a:gd name="adj2" fmla="val 2000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ru-RU" sz="1400"/>
            </a:p>
          </p:txBody>
        </p:sp>
        <p:sp>
          <p:nvSpPr>
            <p:cNvPr id="77" name="Rectangle 39"/>
            <p:cNvSpPr>
              <a:spLocks noChangeArrowheads="1"/>
            </p:cNvSpPr>
            <p:nvPr/>
          </p:nvSpPr>
          <p:spPr bwMode="auto">
            <a:xfrm>
              <a:off x="179388" y="5157788"/>
              <a:ext cx="1404937" cy="863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Микрофон</a:t>
              </a:r>
            </a:p>
            <a:p>
              <a:r>
                <a:rPr lang="ru-RU" sz="1400"/>
                <a:t>Колонки</a:t>
              </a:r>
            </a:p>
            <a:p>
              <a:r>
                <a:rPr lang="ru-RU" sz="1400"/>
                <a:t>Наушники</a:t>
              </a:r>
            </a:p>
          </p:txBody>
        </p:sp>
      </p:grpSp>
      <p:pic>
        <p:nvPicPr>
          <p:cNvPr id="79" name="Picture 3" descr="board-bi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77128" y="950936"/>
            <a:ext cx="1628784" cy="13906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6544</TotalTime>
  <Words>3733</Words>
  <Application>Microsoft Office PowerPoint</Application>
  <PresentationFormat>Экран (4:3)</PresentationFormat>
  <Paragraphs>674</Paragraphs>
  <Slides>81</Slides>
  <Notes>81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82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Сергей Чесноков</dc:creator>
  <cp:lastModifiedBy>Сергей</cp:lastModifiedBy>
  <cp:revision>777</cp:revision>
  <dcterms:created xsi:type="dcterms:W3CDTF">2011-02-07T16:44:09Z</dcterms:created>
  <dcterms:modified xsi:type="dcterms:W3CDTF">2015-09-24T11:44:13Z</dcterms:modified>
</cp:coreProperties>
</file>